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8"/>
  </p:notesMasterIdLst>
  <p:sldIdLst>
    <p:sldId id="256" r:id="rId5"/>
    <p:sldId id="276" r:id="rId6"/>
    <p:sldId id="258" r:id="rId7"/>
    <p:sldId id="260" r:id="rId8"/>
    <p:sldId id="261" r:id="rId9"/>
    <p:sldId id="278" r:id="rId10"/>
    <p:sldId id="279" r:id="rId11"/>
    <p:sldId id="280" r:id="rId12"/>
    <p:sldId id="281" r:id="rId13"/>
    <p:sldId id="282" r:id="rId14"/>
    <p:sldId id="283" r:id="rId15"/>
    <p:sldId id="275" r:id="rId16"/>
    <p:sldId id="268"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FF"/>
    <a:srgbClr val="0AFE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82" autoAdjust="0"/>
    <p:restoredTop sz="84309" autoAdjust="0"/>
  </p:normalViewPr>
  <p:slideViewPr>
    <p:cSldViewPr snapToGrid="0">
      <p:cViewPr varScale="1">
        <p:scale>
          <a:sx n="80" d="100"/>
          <a:sy n="80" d="100"/>
        </p:scale>
        <p:origin x="126" y="29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B5B028-1EE4-484C-8388-903A9A32E670}" type="datetimeFigureOut">
              <a:rPr lang="en-GB" smtClean="0"/>
              <a:t>16/05/2025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0D51D2-D6D6-4732-B84C-0FBF53F150D2}" type="slidenum">
              <a:rPr lang="en-GB" smtClean="0"/>
              <a:t>‹#›</a:t>
            </a:fld>
            <a:endParaRPr lang="en-GB" dirty="0"/>
          </a:p>
        </p:txBody>
      </p:sp>
    </p:spTree>
    <p:extLst>
      <p:ext uri="{BB962C8B-B14F-4D97-AF65-F5344CB8AC3E}">
        <p14:creationId xmlns:p14="http://schemas.microsoft.com/office/powerpoint/2010/main" val="8277862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dirty="0"/>
              <a:t>Phonics is a method of teaching children how to read and write and to support their understanding of  the alphabetic code or relationship between letters and sounds.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dirty="0"/>
              <a:t>It supports children to hear, identify and use different sounds so they can distinguish one word from another in the English language.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dirty="0"/>
              <a:t>Written language can be compared to a code, so knowing the sounds or phonemes that letters (graphemes) make will help children to decode words as they read.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dirty="0"/>
              <a:t>Understanding phonemes also supports children in knowing which letters to use when they are writing words.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0" dirty="0"/>
          </a:p>
          <a:p>
            <a:endParaRPr lang="en-GB" dirty="0"/>
          </a:p>
        </p:txBody>
      </p:sp>
      <p:sp>
        <p:nvSpPr>
          <p:cNvPr id="4" name="Slide Number Placeholder 3"/>
          <p:cNvSpPr>
            <a:spLocks noGrp="1"/>
          </p:cNvSpPr>
          <p:nvPr>
            <p:ph type="sldNum" sz="quarter" idx="5"/>
          </p:nvPr>
        </p:nvSpPr>
        <p:spPr/>
        <p:txBody>
          <a:bodyPr/>
          <a:lstStyle/>
          <a:p>
            <a:fld id="{590D51D2-D6D6-4732-B84C-0FBF53F150D2}" type="slidenum">
              <a:rPr lang="en-GB" smtClean="0"/>
              <a:t>3</a:t>
            </a:fld>
            <a:endParaRPr lang="en-GB" dirty="0"/>
          </a:p>
        </p:txBody>
      </p:sp>
    </p:spTree>
    <p:extLst>
      <p:ext uri="{BB962C8B-B14F-4D97-AF65-F5344CB8AC3E}">
        <p14:creationId xmlns:p14="http://schemas.microsoft.com/office/powerpoint/2010/main" val="8860779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Essential Letters and Sounds is our chosen phonics programme.  It is a </a:t>
            </a:r>
            <a:r>
              <a:rPr lang="en-GB" dirty="0" err="1"/>
              <a:t>Dfe</a:t>
            </a:r>
            <a:r>
              <a:rPr lang="en-GB" dirty="0"/>
              <a:t> approved programme supported by the latest research evidence which identifies a systematic synthetic phonics programme as the best way for all children, regardless of their background, to learn to read early and acquire the skills they need to become fluent readers and writers. </a:t>
            </a:r>
          </a:p>
          <a:p>
            <a:endParaRPr lang="en-GB" dirty="0"/>
          </a:p>
          <a:p>
            <a:endParaRPr lang="en-GB" dirty="0"/>
          </a:p>
        </p:txBody>
      </p:sp>
      <p:sp>
        <p:nvSpPr>
          <p:cNvPr id="4" name="Slide Number Placeholder 3"/>
          <p:cNvSpPr>
            <a:spLocks noGrp="1"/>
          </p:cNvSpPr>
          <p:nvPr>
            <p:ph type="sldNum" sz="quarter" idx="5"/>
          </p:nvPr>
        </p:nvSpPr>
        <p:spPr/>
        <p:txBody>
          <a:bodyPr/>
          <a:lstStyle/>
          <a:p>
            <a:fld id="{590D51D2-D6D6-4732-B84C-0FBF53F150D2}" type="slidenum">
              <a:rPr lang="en-GB" smtClean="0"/>
              <a:t>4</a:t>
            </a:fld>
            <a:endParaRPr lang="en-GB" dirty="0"/>
          </a:p>
        </p:txBody>
      </p:sp>
    </p:spTree>
    <p:extLst>
      <p:ext uri="{BB962C8B-B14F-4D97-AF65-F5344CB8AC3E}">
        <p14:creationId xmlns:p14="http://schemas.microsoft.com/office/powerpoint/2010/main" val="36539244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Children have lots opportunities throughout the day to develop and apply their knowledge and skills of the alphabetic code:</a:t>
            </a:r>
          </a:p>
          <a:p>
            <a:pPr marL="171450" indent="-171450">
              <a:buFont typeface="Arial" panose="020B0604020202020204" pitchFamily="34" charset="0"/>
              <a:buChar char="•"/>
            </a:pPr>
            <a:r>
              <a:rPr lang="en-GB" dirty="0"/>
              <a:t>Formal phonics lessons</a:t>
            </a:r>
          </a:p>
          <a:p>
            <a:pPr marL="171450" indent="-171450">
              <a:buFont typeface="Arial" panose="020B0604020202020204" pitchFamily="34" charset="0"/>
              <a:buChar char="•"/>
            </a:pPr>
            <a:r>
              <a:rPr lang="en-GB" dirty="0"/>
              <a:t>English lessons and foundation subjects</a:t>
            </a:r>
          </a:p>
          <a:p>
            <a:pPr marL="171450" indent="-171450">
              <a:buFont typeface="Arial" panose="020B0604020202020204" pitchFamily="34" charset="0"/>
              <a:buChar char="•"/>
            </a:pPr>
            <a:r>
              <a:rPr lang="en-GB" dirty="0"/>
              <a:t>Morning lesson starters</a:t>
            </a:r>
          </a:p>
          <a:p>
            <a:pPr marL="171450" indent="-171450">
              <a:buFont typeface="Arial" panose="020B0604020202020204" pitchFamily="34" charset="0"/>
              <a:buChar char="•"/>
            </a:pPr>
            <a:r>
              <a:rPr lang="en-GB" dirty="0"/>
              <a:t>Reading lessons and pleasure for reading sessions</a:t>
            </a:r>
          </a:p>
          <a:p>
            <a:pPr marL="171450" indent="-171450">
              <a:buFont typeface="Arial" panose="020B0604020202020204" pitchFamily="34" charset="0"/>
              <a:buChar char="•"/>
            </a:pPr>
            <a:r>
              <a:rPr lang="en-GB" dirty="0"/>
              <a:t>Oral blending ‘Go and get your c-</a:t>
            </a:r>
            <a:r>
              <a:rPr lang="en-GB" dirty="0" err="1"/>
              <a:t>oa</a:t>
            </a:r>
            <a:r>
              <a:rPr lang="en-GB" dirty="0"/>
              <a:t>-t</a:t>
            </a:r>
          </a:p>
        </p:txBody>
      </p:sp>
      <p:sp>
        <p:nvSpPr>
          <p:cNvPr id="4" name="Slide Number Placeholder 3"/>
          <p:cNvSpPr>
            <a:spLocks noGrp="1"/>
          </p:cNvSpPr>
          <p:nvPr>
            <p:ph type="sldNum" sz="quarter" idx="5"/>
          </p:nvPr>
        </p:nvSpPr>
        <p:spPr/>
        <p:txBody>
          <a:bodyPr/>
          <a:lstStyle/>
          <a:p>
            <a:fld id="{590D51D2-D6D6-4732-B84C-0FBF53F150D2}" type="slidenum">
              <a:rPr lang="en-GB" smtClean="0"/>
              <a:t>5</a:t>
            </a:fld>
            <a:endParaRPr lang="en-GB" dirty="0"/>
          </a:p>
        </p:txBody>
      </p:sp>
    </p:spTree>
    <p:extLst>
      <p:ext uri="{BB962C8B-B14F-4D97-AF65-F5344CB8AC3E}">
        <p14:creationId xmlns:p14="http://schemas.microsoft.com/office/powerpoint/2010/main" val="17319994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It is systematic as the children are exposed to phonemes and graphemes in a carefully selected order.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In nursery, children are taught Phase 1 only – GPCS too to develop phonemic awareness and high quality adult interactions to develop auditory awareness readying them to use and apply in YR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Phase 2, 3, 4 and beginning of 5 in YR  -a lot for children to learn in Year R so that they are ready for Y1 to become capable confident readers.  Early building blocks are vital.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Phase 5 in Y1</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Children are taught how to decode words through segmenting and blending.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Segmenting is breaking a word down into its individual sounds. For example, you can segment the word cat into its 3 sounds – c-a-t.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Blending is the process of combining sounds together to make words. c-a-t blends to make cat (model using robot arms). </a:t>
            </a:r>
          </a:p>
          <a:p>
            <a:endParaRPr lang="en-GB" dirty="0"/>
          </a:p>
        </p:txBody>
      </p:sp>
      <p:sp>
        <p:nvSpPr>
          <p:cNvPr id="4" name="Slide Number Placeholder 3"/>
          <p:cNvSpPr>
            <a:spLocks noGrp="1"/>
          </p:cNvSpPr>
          <p:nvPr>
            <p:ph type="sldNum" sz="quarter" idx="5"/>
          </p:nvPr>
        </p:nvSpPr>
        <p:spPr/>
        <p:txBody>
          <a:bodyPr/>
          <a:lstStyle/>
          <a:p>
            <a:fld id="{590D51D2-D6D6-4732-B84C-0FBF53F150D2}" type="slidenum">
              <a:rPr lang="en-GB" smtClean="0"/>
              <a:t>6</a:t>
            </a:fld>
            <a:endParaRPr lang="en-GB" dirty="0"/>
          </a:p>
        </p:txBody>
      </p:sp>
    </p:spTree>
    <p:extLst>
      <p:ext uri="{BB962C8B-B14F-4D97-AF65-F5344CB8AC3E}">
        <p14:creationId xmlns:p14="http://schemas.microsoft.com/office/powerpoint/2010/main" val="3580772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Phonics is just one element of reading. Comprehension is children’s understanding of what they are reading. This is why we ask children to read the same book multiple times, as they move from decoding words to reading words. From this they are then able to make meaning from the text.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171450" indent="-171450">
              <a:buFont typeface="Arial" panose="020B0604020202020204" pitchFamily="34" charset="0"/>
              <a:buChar char="•"/>
            </a:pPr>
            <a:r>
              <a:rPr lang="en-GB" dirty="0"/>
              <a:t>We want children to create a strong orthographic map to be able to read fluently.</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Orthographic mapping is the process by which children learn to connect sounds they already know to the spelling of words to make them instantly recognisable.  To be able to do this, they need strong phonological and phonemic awareness</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To consistently recognise that the </a:t>
            </a:r>
            <a:r>
              <a:rPr lang="en-GB" dirty="0" err="1"/>
              <a:t>ea</a:t>
            </a:r>
            <a:r>
              <a:rPr lang="en-GB" dirty="0"/>
              <a:t> in bread spells e, we need to read it many times, at least 4 times.  So we need to read the word many times to build fluency for reading.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endParaRPr lang="en-GB" dirty="0"/>
          </a:p>
        </p:txBody>
      </p:sp>
      <p:sp>
        <p:nvSpPr>
          <p:cNvPr id="4" name="Slide Number Placeholder 3"/>
          <p:cNvSpPr>
            <a:spLocks noGrp="1"/>
          </p:cNvSpPr>
          <p:nvPr>
            <p:ph type="sldNum" sz="quarter" idx="5"/>
          </p:nvPr>
        </p:nvSpPr>
        <p:spPr/>
        <p:txBody>
          <a:bodyPr/>
          <a:lstStyle/>
          <a:p>
            <a:fld id="{590D51D2-D6D6-4732-B84C-0FBF53F150D2}" type="slidenum">
              <a:rPr lang="en-GB" smtClean="0"/>
              <a:t>7</a:t>
            </a:fld>
            <a:endParaRPr lang="en-GB" dirty="0"/>
          </a:p>
        </p:txBody>
      </p:sp>
    </p:spTree>
    <p:extLst>
      <p:ext uri="{BB962C8B-B14F-4D97-AF65-F5344CB8AC3E}">
        <p14:creationId xmlns:p14="http://schemas.microsoft.com/office/powerpoint/2010/main" val="40998304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b="1" dirty="0"/>
              <a:t>What is it?</a:t>
            </a:r>
          </a:p>
          <a:p>
            <a:pPr>
              <a:buFontTx/>
              <a:buChar char="-"/>
            </a:pPr>
            <a:r>
              <a:rPr lang="en-GB" dirty="0"/>
              <a:t>The screening check is designed to show how well your child can use the phonic skills they have learned up to the end of Year 1 </a:t>
            </a:r>
          </a:p>
          <a:p>
            <a:pPr>
              <a:buFontTx/>
              <a:buChar char="-"/>
            </a:pPr>
            <a:r>
              <a:rPr lang="en-GB" dirty="0"/>
              <a:t>To identify which pupils need additional support as they progress on their reading journey</a:t>
            </a:r>
          </a:p>
          <a:p>
            <a:r>
              <a:rPr lang="en-GB" sz="1400" b="1" dirty="0"/>
              <a:t>How does it work?</a:t>
            </a:r>
          </a:p>
          <a:p>
            <a:pPr>
              <a:buFontTx/>
              <a:buChar char="-"/>
            </a:pPr>
            <a:r>
              <a:rPr lang="en-GB" dirty="0"/>
              <a:t>The check consists of 40 words and non-words (pseudo/alien) that your child will be asked to read, using the correct sounds and phonic rules to decode</a:t>
            </a:r>
          </a:p>
          <a:p>
            <a:pPr>
              <a:buFontTx/>
              <a:buChar char="-"/>
            </a:pPr>
            <a:r>
              <a:rPr lang="en-GB" dirty="0"/>
              <a:t>Two sections of the check: one made up of simple word structures (CVC) and the other made up of more complex words structures </a:t>
            </a:r>
          </a:p>
          <a:p>
            <a:pPr>
              <a:buFontTx/>
              <a:buChar char="-"/>
            </a:pPr>
            <a:r>
              <a:rPr lang="en-GB" dirty="0"/>
              <a:t>Administered by the teacher, same procedures as daily assessment</a:t>
            </a:r>
          </a:p>
          <a:p>
            <a:r>
              <a:rPr lang="en-GB" sz="1400" b="1" dirty="0"/>
              <a:t>What do the scores mean?</a:t>
            </a:r>
          </a:p>
          <a:p>
            <a:pPr>
              <a:buFontTx/>
              <a:buChar char="-"/>
            </a:pPr>
            <a:r>
              <a:rPr lang="en-GB" dirty="0"/>
              <a:t>Pass threshold of 32/40 since 2013: your child has met the required national standards</a:t>
            </a:r>
          </a:p>
          <a:p>
            <a:pPr>
              <a:buFontTx/>
              <a:buChar char="-"/>
            </a:pPr>
            <a:r>
              <a:rPr lang="en-GB" dirty="0"/>
              <a:t>Below the standard, your child will be given additional support and repeat the screening check in Year 2</a:t>
            </a:r>
          </a:p>
          <a:p>
            <a:endParaRPr lang="en-GB" dirty="0"/>
          </a:p>
        </p:txBody>
      </p:sp>
      <p:sp>
        <p:nvSpPr>
          <p:cNvPr id="4" name="Slide Number Placeholder 3"/>
          <p:cNvSpPr>
            <a:spLocks noGrp="1"/>
          </p:cNvSpPr>
          <p:nvPr>
            <p:ph type="sldNum" sz="quarter" idx="5"/>
          </p:nvPr>
        </p:nvSpPr>
        <p:spPr/>
        <p:txBody>
          <a:bodyPr/>
          <a:lstStyle/>
          <a:p>
            <a:fld id="{590D51D2-D6D6-4732-B84C-0FBF53F150D2}" type="slidenum">
              <a:rPr lang="en-GB" smtClean="0"/>
              <a:t>8</a:t>
            </a:fld>
            <a:endParaRPr lang="en-GB" dirty="0"/>
          </a:p>
        </p:txBody>
      </p:sp>
    </p:spTree>
    <p:extLst>
      <p:ext uri="{BB962C8B-B14F-4D97-AF65-F5344CB8AC3E}">
        <p14:creationId xmlns:p14="http://schemas.microsoft.com/office/powerpoint/2010/main" val="39358888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The Phonics Screening Check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dirty="0"/>
              <a:t>Each child will have as long as they need to complete the check – it generally takes around 10 minutes per child but this is not timed.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dirty="0"/>
              <a:t>Informal, familiar, conducted by their teacher in same format as their individual reading session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dirty="0"/>
              <a:t>Any accent or speech and language difficulty is taken into account when your child answers.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dirty="0"/>
              <a:t>We take your child’s final answer – they are allowed to re-read words and correct themselves.</a:t>
            </a:r>
          </a:p>
          <a:p>
            <a:endParaRPr lang="en-GB" dirty="0"/>
          </a:p>
        </p:txBody>
      </p:sp>
      <p:sp>
        <p:nvSpPr>
          <p:cNvPr id="4" name="Slide Number Placeholder 3"/>
          <p:cNvSpPr>
            <a:spLocks noGrp="1"/>
          </p:cNvSpPr>
          <p:nvPr>
            <p:ph type="sldNum" sz="quarter" idx="5"/>
          </p:nvPr>
        </p:nvSpPr>
        <p:spPr/>
        <p:txBody>
          <a:bodyPr/>
          <a:lstStyle/>
          <a:p>
            <a:fld id="{590D51D2-D6D6-4732-B84C-0FBF53F150D2}" type="slidenum">
              <a:rPr lang="en-GB" smtClean="0"/>
              <a:t>9</a:t>
            </a:fld>
            <a:endParaRPr lang="en-GB" dirty="0"/>
          </a:p>
        </p:txBody>
      </p:sp>
    </p:spTree>
    <p:extLst>
      <p:ext uri="{BB962C8B-B14F-4D97-AF65-F5344CB8AC3E}">
        <p14:creationId xmlns:p14="http://schemas.microsoft.com/office/powerpoint/2010/main" val="1043539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dirty="0"/>
              <a:t>Daily teaching of phonics through the Essential Letters and Sounds programme – 30-40 minutes  day.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dirty="0"/>
              <a:t>Frequent assessments so that teaching team has an accurate understanding of your child’s current phonic knowledge – week 5</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dirty="0"/>
              <a:t>Same day interventions – children who are finding the sound of the day challenging will take part in a same day intervention within the lesson to support them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dirty="0"/>
              <a:t>Phonics booster interventions – use the assessment information to provide bespoke interventions to help fill gaps in knowledge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dirty="0"/>
              <a:t>Reading books sent home should be fully decodable for the child, again based on our assessment information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dirty="0"/>
              <a:t>Children will receive individual and guided reading sessions with a member of the team each week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dirty="0"/>
              <a:t>Our writing lessons use high quality texts and provide opportunities for the children to apply their phonics skills and knowledge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dirty="0"/>
              <a:t>We have daily ‘reading for pleasure’ sessions to promote a love of reading</a:t>
            </a:r>
          </a:p>
          <a:p>
            <a:endParaRPr lang="en-GB" dirty="0"/>
          </a:p>
        </p:txBody>
      </p:sp>
      <p:sp>
        <p:nvSpPr>
          <p:cNvPr id="4" name="Slide Number Placeholder 3"/>
          <p:cNvSpPr>
            <a:spLocks noGrp="1"/>
          </p:cNvSpPr>
          <p:nvPr>
            <p:ph type="sldNum" sz="quarter" idx="5"/>
          </p:nvPr>
        </p:nvSpPr>
        <p:spPr/>
        <p:txBody>
          <a:bodyPr/>
          <a:lstStyle/>
          <a:p>
            <a:fld id="{590D51D2-D6D6-4732-B84C-0FBF53F150D2}" type="slidenum">
              <a:rPr lang="en-GB" smtClean="0"/>
              <a:t>10</a:t>
            </a:fld>
            <a:endParaRPr lang="en-GB" dirty="0"/>
          </a:p>
        </p:txBody>
      </p:sp>
    </p:spTree>
    <p:extLst>
      <p:ext uri="{BB962C8B-B14F-4D97-AF65-F5344CB8AC3E}">
        <p14:creationId xmlns:p14="http://schemas.microsoft.com/office/powerpoint/2010/main" val="4181069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dirty="0"/>
              <a:t>Read with your child daily if possible, if not a minimum of 4 times a week.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dirty="0"/>
              <a:t>If your child is struggling with a word, encourage them to decode the word by segmenting it into its sounds and then blending these together. Avoid the child just guessing the word.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dirty="0"/>
              <a:t>Pronunciation videos are on our website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dirty="0"/>
              <a:t>Make reading positive – provide them with lots of encouragement and praise for having a go!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dirty="0"/>
              <a:t>Model enjoying reading to your child – a love of reading can rub off on your child!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dirty="0"/>
              <a:t>Flashcard practice – both sound cards and blending words.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dirty="0"/>
              <a:t>Spotting digraphs and trigraphs in words (digraph is 2 letters making 1 sound and a trigraph is 3 letters making 1 sound).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dirty="0"/>
              <a:t>Engage with any extra home learning set – this will be based on any gaps your child has.</a:t>
            </a:r>
          </a:p>
          <a:p>
            <a:endParaRPr lang="en-GB" dirty="0"/>
          </a:p>
        </p:txBody>
      </p:sp>
      <p:sp>
        <p:nvSpPr>
          <p:cNvPr id="4" name="Slide Number Placeholder 3"/>
          <p:cNvSpPr>
            <a:spLocks noGrp="1"/>
          </p:cNvSpPr>
          <p:nvPr>
            <p:ph type="sldNum" sz="quarter" idx="5"/>
          </p:nvPr>
        </p:nvSpPr>
        <p:spPr/>
        <p:txBody>
          <a:bodyPr/>
          <a:lstStyle/>
          <a:p>
            <a:fld id="{590D51D2-D6D6-4732-B84C-0FBF53F150D2}" type="slidenum">
              <a:rPr lang="en-GB" smtClean="0"/>
              <a:t>11</a:t>
            </a:fld>
            <a:endParaRPr lang="en-GB" dirty="0"/>
          </a:p>
        </p:txBody>
      </p:sp>
    </p:spTree>
    <p:extLst>
      <p:ext uri="{BB962C8B-B14F-4D97-AF65-F5344CB8AC3E}">
        <p14:creationId xmlns:p14="http://schemas.microsoft.com/office/powerpoint/2010/main" val="5673898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AACFB-339A-410D-B800-582BDA3F926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75D1DC1-1C4B-487B-B577-7119AE2BDF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E470857-B345-4B3B-ADB9-84A32CD9D976}"/>
              </a:ext>
            </a:extLst>
          </p:cNvPr>
          <p:cNvSpPr>
            <a:spLocks noGrp="1"/>
          </p:cNvSpPr>
          <p:nvPr>
            <p:ph type="dt" sz="half" idx="10"/>
          </p:nvPr>
        </p:nvSpPr>
        <p:spPr/>
        <p:txBody>
          <a:bodyPr/>
          <a:lstStyle/>
          <a:p>
            <a:fld id="{B1D94F6C-58C0-45D0-BA1A-C9CBA09C1B77}" type="datetimeFigureOut">
              <a:rPr lang="en-GB" smtClean="0"/>
              <a:t>16/05/2025</a:t>
            </a:fld>
            <a:endParaRPr lang="en-GB" dirty="0"/>
          </a:p>
        </p:txBody>
      </p:sp>
      <p:sp>
        <p:nvSpPr>
          <p:cNvPr id="5" name="Footer Placeholder 4">
            <a:extLst>
              <a:ext uri="{FF2B5EF4-FFF2-40B4-BE49-F238E27FC236}">
                <a16:creationId xmlns:a16="http://schemas.microsoft.com/office/drawing/2014/main" id="{6A398B45-61A8-46C0-B580-58E6AB32A242}"/>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6D1075F0-0AAA-4A08-8B4B-611333E37CB7}"/>
              </a:ext>
            </a:extLst>
          </p:cNvPr>
          <p:cNvSpPr>
            <a:spLocks noGrp="1"/>
          </p:cNvSpPr>
          <p:nvPr>
            <p:ph type="sldNum" sz="quarter" idx="12"/>
          </p:nvPr>
        </p:nvSpPr>
        <p:spPr/>
        <p:txBody>
          <a:bodyPr/>
          <a:lstStyle/>
          <a:p>
            <a:fld id="{05BC7C55-2D1C-4F7E-873B-D237E0EBEC2A}" type="slidenum">
              <a:rPr lang="en-GB" smtClean="0"/>
              <a:t>‹#›</a:t>
            </a:fld>
            <a:endParaRPr lang="en-GB" dirty="0"/>
          </a:p>
        </p:txBody>
      </p:sp>
    </p:spTree>
    <p:extLst>
      <p:ext uri="{BB962C8B-B14F-4D97-AF65-F5344CB8AC3E}">
        <p14:creationId xmlns:p14="http://schemas.microsoft.com/office/powerpoint/2010/main" val="37614146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1FE9F-B365-4184-9DDC-F3C8F195A4F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78A9363-CB83-4E02-95A7-F70D44A5324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4FF797A-5231-4938-9444-FA2D04929ADC}"/>
              </a:ext>
            </a:extLst>
          </p:cNvPr>
          <p:cNvSpPr>
            <a:spLocks noGrp="1"/>
          </p:cNvSpPr>
          <p:nvPr>
            <p:ph type="dt" sz="half" idx="10"/>
          </p:nvPr>
        </p:nvSpPr>
        <p:spPr/>
        <p:txBody>
          <a:bodyPr/>
          <a:lstStyle/>
          <a:p>
            <a:fld id="{B1D94F6C-58C0-45D0-BA1A-C9CBA09C1B77}" type="datetimeFigureOut">
              <a:rPr lang="en-GB" smtClean="0"/>
              <a:t>16/05/2025</a:t>
            </a:fld>
            <a:endParaRPr lang="en-GB" dirty="0"/>
          </a:p>
        </p:txBody>
      </p:sp>
      <p:sp>
        <p:nvSpPr>
          <p:cNvPr id="5" name="Footer Placeholder 4">
            <a:extLst>
              <a:ext uri="{FF2B5EF4-FFF2-40B4-BE49-F238E27FC236}">
                <a16:creationId xmlns:a16="http://schemas.microsoft.com/office/drawing/2014/main" id="{01489635-91D2-4879-A090-3997B17D8534}"/>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67476EDF-B236-4859-92D2-DFF687919BC0}"/>
              </a:ext>
            </a:extLst>
          </p:cNvPr>
          <p:cNvSpPr>
            <a:spLocks noGrp="1"/>
          </p:cNvSpPr>
          <p:nvPr>
            <p:ph type="sldNum" sz="quarter" idx="12"/>
          </p:nvPr>
        </p:nvSpPr>
        <p:spPr/>
        <p:txBody>
          <a:bodyPr/>
          <a:lstStyle/>
          <a:p>
            <a:fld id="{05BC7C55-2D1C-4F7E-873B-D237E0EBEC2A}" type="slidenum">
              <a:rPr lang="en-GB" smtClean="0"/>
              <a:t>‹#›</a:t>
            </a:fld>
            <a:endParaRPr lang="en-GB" dirty="0"/>
          </a:p>
        </p:txBody>
      </p:sp>
    </p:spTree>
    <p:extLst>
      <p:ext uri="{BB962C8B-B14F-4D97-AF65-F5344CB8AC3E}">
        <p14:creationId xmlns:p14="http://schemas.microsoft.com/office/powerpoint/2010/main" val="9889221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D5617CE-7189-4DFD-A4E8-107A8990091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9DBBAC6-EB22-4699-ABB1-95E708A5CEC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698DFF7-EBC4-4318-9EE5-BAF50BABC61A}"/>
              </a:ext>
            </a:extLst>
          </p:cNvPr>
          <p:cNvSpPr>
            <a:spLocks noGrp="1"/>
          </p:cNvSpPr>
          <p:nvPr>
            <p:ph type="dt" sz="half" idx="10"/>
          </p:nvPr>
        </p:nvSpPr>
        <p:spPr/>
        <p:txBody>
          <a:bodyPr/>
          <a:lstStyle/>
          <a:p>
            <a:fld id="{B1D94F6C-58C0-45D0-BA1A-C9CBA09C1B77}" type="datetimeFigureOut">
              <a:rPr lang="en-GB" smtClean="0"/>
              <a:t>16/05/2025</a:t>
            </a:fld>
            <a:endParaRPr lang="en-GB" dirty="0"/>
          </a:p>
        </p:txBody>
      </p:sp>
      <p:sp>
        <p:nvSpPr>
          <p:cNvPr id="5" name="Footer Placeholder 4">
            <a:extLst>
              <a:ext uri="{FF2B5EF4-FFF2-40B4-BE49-F238E27FC236}">
                <a16:creationId xmlns:a16="http://schemas.microsoft.com/office/drawing/2014/main" id="{9F648594-0058-489D-AFF3-B941C85E8FC7}"/>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9590449D-1D6D-499A-8C3A-1820444728D8}"/>
              </a:ext>
            </a:extLst>
          </p:cNvPr>
          <p:cNvSpPr>
            <a:spLocks noGrp="1"/>
          </p:cNvSpPr>
          <p:nvPr>
            <p:ph type="sldNum" sz="quarter" idx="12"/>
          </p:nvPr>
        </p:nvSpPr>
        <p:spPr/>
        <p:txBody>
          <a:bodyPr/>
          <a:lstStyle/>
          <a:p>
            <a:fld id="{05BC7C55-2D1C-4F7E-873B-D237E0EBEC2A}" type="slidenum">
              <a:rPr lang="en-GB" smtClean="0"/>
              <a:t>‹#›</a:t>
            </a:fld>
            <a:endParaRPr lang="en-GB" dirty="0"/>
          </a:p>
        </p:txBody>
      </p:sp>
    </p:spTree>
    <p:extLst>
      <p:ext uri="{BB962C8B-B14F-4D97-AF65-F5344CB8AC3E}">
        <p14:creationId xmlns:p14="http://schemas.microsoft.com/office/powerpoint/2010/main" val="2181164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290AC-35FA-4A3D-8D4B-3C499F35874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671A43C-4EE3-4042-92FF-90D2D226744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C021D31-1181-4C93-9795-BAE7ADB95142}"/>
              </a:ext>
            </a:extLst>
          </p:cNvPr>
          <p:cNvSpPr>
            <a:spLocks noGrp="1"/>
          </p:cNvSpPr>
          <p:nvPr>
            <p:ph type="dt" sz="half" idx="10"/>
          </p:nvPr>
        </p:nvSpPr>
        <p:spPr/>
        <p:txBody>
          <a:bodyPr/>
          <a:lstStyle/>
          <a:p>
            <a:fld id="{B1D94F6C-58C0-45D0-BA1A-C9CBA09C1B77}" type="datetimeFigureOut">
              <a:rPr lang="en-GB" smtClean="0"/>
              <a:t>16/05/2025</a:t>
            </a:fld>
            <a:endParaRPr lang="en-GB" dirty="0"/>
          </a:p>
        </p:txBody>
      </p:sp>
      <p:sp>
        <p:nvSpPr>
          <p:cNvPr id="5" name="Footer Placeholder 4">
            <a:extLst>
              <a:ext uri="{FF2B5EF4-FFF2-40B4-BE49-F238E27FC236}">
                <a16:creationId xmlns:a16="http://schemas.microsoft.com/office/drawing/2014/main" id="{C25E4853-CF6A-4027-9863-EF0B2F989082}"/>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2D949A98-1EE9-4C3A-9E88-86B767BB49BE}"/>
              </a:ext>
            </a:extLst>
          </p:cNvPr>
          <p:cNvSpPr>
            <a:spLocks noGrp="1"/>
          </p:cNvSpPr>
          <p:nvPr>
            <p:ph type="sldNum" sz="quarter" idx="12"/>
          </p:nvPr>
        </p:nvSpPr>
        <p:spPr/>
        <p:txBody>
          <a:bodyPr/>
          <a:lstStyle/>
          <a:p>
            <a:fld id="{05BC7C55-2D1C-4F7E-873B-D237E0EBEC2A}" type="slidenum">
              <a:rPr lang="en-GB" smtClean="0"/>
              <a:t>‹#›</a:t>
            </a:fld>
            <a:endParaRPr lang="en-GB" dirty="0"/>
          </a:p>
        </p:txBody>
      </p:sp>
    </p:spTree>
    <p:extLst>
      <p:ext uri="{BB962C8B-B14F-4D97-AF65-F5344CB8AC3E}">
        <p14:creationId xmlns:p14="http://schemas.microsoft.com/office/powerpoint/2010/main" val="7952921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BD3EE-C4F2-4A84-BEAC-F36191BE322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EC7C5A4-01BA-49CA-B05C-5BADBF0C543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9FB16FE-D609-4D64-A90A-AAE7AB10B4C5}"/>
              </a:ext>
            </a:extLst>
          </p:cNvPr>
          <p:cNvSpPr>
            <a:spLocks noGrp="1"/>
          </p:cNvSpPr>
          <p:nvPr>
            <p:ph type="dt" sz="half" idx="10"/>
          </p:nvPr>
        </p:nvSpPr>
        <p:spPr/>
        <p:txBody>
          <a:bodyPr/>
          <a:lstStyle/>
          <a:p>
            <a:fld id="{B1D94F6C-58C0-45D0-BA1A-C9CBA09C1B77}" type="datetimeFigureOut">
              <a:rPr lang="en-GB" smtClean="0"/>
              <a:t>16/05/2025</a:t>
            </a:fld>
            <a:endParaRPr lang="en-GB" dirty="0"/>
          </a:p>
        </p:txBody>
      </p:sp>
      <p:sp>
        <p:nvSpPr>
          <p:cNvPr id="5" name="Footer Placeholder 4">
            <a:extLst>
              <a:ext uri="{FF2B5EF4-FFF2-40B4-BE49-F238E27FC236}">
                <a16:creationId xmlns:a16="http://schemas.microsoft.com/office/drawing/2014/main" id="{2EACF69D-ED41-42A5-95DE-673518FCF9E6}"/>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0F678000-43A3-4171-8C6D-91BE2B89EAE6}"/>
              </a:ext>
            </a:extLst>
          </p:cNvPr>
          <p:cNvSpPr>
            <a:spLocks noGrp="1"/>
          </p:cNvSpPr>
          <p:nvPr>
            <p:ph type="sldNum" sz="quarter" idx="12"/>
          </p:nvPr>
        </p:nvSpPr>
        <p:spPr/>
        <p:txBody>
          <a:bodyPr/>
          <a:lstStyle/>
          <a:p>
            <a:fld id="{05BC7C55-2D1C-4F7E-873B-D237E0EBEC2A}" type="slidenum">
              <a:rPr lang="en-GB" smtClean="0"/>
              <a:t>‹#›</a:t>
            </a:fld>
            <a:endParaRPr lang="en-GB" dirty="0"/>
          </a:p>
        </p:txBody>
      </p:sp>
    </p:spTree>
    <p:extLst>
      <p:ext uri="{BB962C8B-B14F-4D97-AF65-F5344CB8AC3E}">
        <p14:creationId xmlns:p14="http://schemas.microsoft.com/office/powerpoint/2010/main" val="41302717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167B2-D346-455D-9BE5-467B0D8C1A9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3F90886-7526-435B-B614-9AD28310A0F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7838DE7-830A-4F2F-8D41-4AB3C4C114D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1EC9F8A-7B40-4F29-B0AF-1F8CA32C7D15}"/>
              </a:ext>
            </a:extLst>
          </p:cNvPr>
          <p:cNvSpPr>
            <a:spLocks noGrp="1"/>
          </p:cNvSpPr>
          <p:nvPr>
            <p:ph type="dt" sz="half" idx="10"/>
          </p:nvPr>
        </p:nvSpPr>
        <p:spPr/>
        <p:txBody>
          <a:bodyPr/>
          <a:lstStyle/>
          <a:p>
            <a:fld id="{B1D94F6C-58C0-45D0-BA1A-C9CBA09C1B77}" type="datetimeFigureOut">
              <a:rPr lang="en-GB" smtClean="0"/>
              <a:t>16/05/2025</a:t>
            </a:fld>
            <a:endParaRPr lang="en-GB" dirty="0"/>
          </a:p>
        </p:txBody>
      </p:sp>
      <p:sp>
        <p:nvSpPr>
          <p:cNvPr id="6" name="Footer Placeholder 5">
            <a:extLst>
              <a:ext uri="{FF2B5EF4-FFF2-40B4-BE49-F238E27FC236}">
                <a16:creationId xmlns:a16="http://schemas.microsoft.com/office/drawing/2014/main" id="{F8F2C72E-7275-4A50-847D-F450FD9949A8}"/>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FA536795-587E-47AA-B0E3-3526782FEC61}"/>
              </a:ext>
            </a:extLst>
          </p:cNvPr>
          <p:cNvSpPr>
            <a:spLocks noGrp="1"/>
          </p:cNvSpPr>
          <p:nvPr>
            <p:ph type="sldNum" sz="quarter" idx="12"/>
          </p:nvPr>
        </p:nvSpPr>
        <p:spPr/>
        <p:txBody>
          <a:bodyPr/>
          <a:lstStyle/>
          <a:p>
            <a:fld id="{05BC7C55-2D1C-4F7E-873B-D237E0EBEC2A}" type="slidenum">
              <a:rPr lang="en-GB" smtClean="0"/>
              <a:t>‹#›</a:t>
            </a:fld>
            <a:endParaRPr lang="en-GB" dirty="0"/>
          </a:p>
        </p:txBody>
      </p:sp>
    </p:spTree>
    <p:extLst>
      <p:ext uri="{BB962C8B-B14F-4D97-AF65-F5344CB8AC3E}">
        <p14:creationId xmlns:p14="http://schemas.microsoft.com/office/powerpoint/2010/main" val="11938508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6CCFE-5988-4134-A622-CFAA65F6300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CC2B0E3-6C3A-41B6-8DC0-E8DD666B734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B581079-78B8-4153-A96A-32195A8DB5B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817C670-25B0-4DDC-A78C-1BAE044DE3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A52E90B-F49F-47D5-B261-FBA4B42EEAD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BA2953F-9FE2-4F15-A6BB-81CAA82D1B34}"/>
              </a:ext>
            </a:extLst>
          </p:cNvPr>
          <p:cNvSpPr>
            <a:spLocks noGrp="1"/>
          </p:cNvSpPr>
          <p:nvPr>
            <p:ph type="dt" sz="half" idx="10"/>
          </p:nvPr>
        </p:nvSpPr>
        <p:spPr/>
        <p:txBody>
          <a:bodyPr/>
          <a:lstStyle/>
          <a:p>
            <a:fld id="{B1D94F6C-58C0-45D0-BA1A-C9CBA09C1B77}" type="datetimeFigureOut">
              <a:rPr lang="en-GB" smtClean="0"/>
              <a:t>16/05/2025</a:t>
            </a:fld>
            <a:endParaRPr lang="en-GB" dirty="0"/>
          </a:p>
        </p:txBody>
      </p:sp>
      <p:sp>
        <p:nvSpPr>
          <p:cNvPr id="8" name="Footer Placeholder 7">
            <a:extLst>
              <a:ext uri="{FF2B5EF4-FFF2-40B4-BE49-F238E27FC236}">
                <a16:creationId xmlns:a16="http://schemas.microsoft.com/office/drawing/2014/main" id="{ECC7E739-C200-4E7D-9C53-574F6D252A20}"/>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AAC50F70-5996-47A4-A5ED-AABDEE21EF06}"/>
              </a:ext>
            </a:extLst>
          </p:cNvPr>
          <p:cNvSpPr>
            <a:spLocks noGrp="1"/>
          </p:cNvSpPr>
          <p:nvPr>
            <p:ph type="sldNum" sz="quarter" idx="12"/>
          </p:nvPr>
        </p:nvSpPr>
        <p:spPr/>
        <p:txBody>
          <a:bodyPr/>
          <a:lstStyle/>
          <a:p>
            <a:fld id="{05BC7C55-2D1C-4F7E-873B-D237E0EBEC2A}" type="slidenum">
              <a:rPr lang="en-GB" smtClean="0"/>
              <a:t>‹#›</a:t>
            </a:fld>
            <a:endParaRPr lang="en-GB" dirty="0"/>
          </a:p>
        </p:txBody>
      </p:sp>
    </p:spTree>
    <p:extLst>
      <p:ext uri="{BB962C8B-B14F-4D97-AF65-F5344CB8AC3E}">
        <p14:creationId xmlns:p14="http://schemas.microsoft.com/office/powerpoint/2010/main" val="38504251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9DBE8-53A1-44CA-89BE-91B1699F6A8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81C78FE-CC80-4DC4-8CFE-53338BD429F5}"/>
              </a:ext>
            </a:extLst>
          </p:cNvPr>
          <p:cNvSpPr>
            <a:spLocks noGrp="1"/>
          </p:cNvSpPr>
          <p:nvPr>
            <p:ph type="dt" sz="half" idx="10"/>
          </p:nvPr>
        </p:nvSpPr>
        <p:spPr/>
        <p:txBody>
          <a:bodyPr/>
          <a:lstStyle/>
          <a:p>
            <a:fld id="{B1D94F6C-58C0-45D0-BA1A-C9CBA09C1B77}" type="datetimeFigureOut">
              <a:rPr lang="en-GB" smtClean="0"/>
              <a:t>16/05/2025</a:t>
            </a:fld>
            <a:endParaRPr lang="en-GB" dirty="0"/>
          </a:p>
        </p:txBody>
      </p:sp>
      <p:sp>
        <p:nvSpPr>
          <p:cNvPr id="4" name="Footer Placeholder 3">
            <a:extLst>
              <a:ext uri="{FF2B5EF4-FFF2-40B4-BE49-F238E27FC236}">
                <a16:creationId xmlns:a16="http://schemas.microsoft.com/office/drawing/2014/main" id="{7188CA17-1993-4A88-A938-283F7D5893B7}"/>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C934336B-7C3B-4B42-A87F-ADA80BE01D16}"/>
              </a:ext>
            </a:extLst>
          </p:cNvPr>
          <p:cNvSpPr>
            <a:spLocks noGrp="1"/>
          </p:cNvSpPr>
          <p:nvPr>
            <p:ph type="sldNum" sz="quarter" idx="12"/>
          </p:nvPr>
        </p:nvSpPr>
        <p:spPr/>
        <p:txBody>
          <a:bodyPr/>
          <a:lstStyle/>
          <a:p>
            <a:fld id="{05BC7C55-2D1C-4F7E-873B-D237E0EBEC2A}" type="slidenum">
              <a:rPr lang="en-GB" smtClean="0"/>
              <a:t>‹#›</a:t>
            </a:fld>
            <a:endParaRPr lang="en-GB" dirty="0"/>
          </a:p>
        </p:txBody>
      </p:sp>
    </p:spTree>
    <p:extLst>
      <p:ext uri="{BB962C8B-B14F-4D97-AF65-F5344CB8AC3E}">
        <p14:creationId xmlns:p14="http://schemas.microsoft.com/office/powerpoint/2010/main" val="255403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EEBD20-D106-4D97-9001-742534AC8DC9}"/>
              </a:ext>
            </a:extLst>
          </p:cNvPr>
          <p:cNvSpPr>
            <a:spLocks noGrp="1"/>
          </p:cNvSpPr>
          <p:nvPr>
            <p:ph type="dt" sz="half" idx="10"/>
          </p:nvPr>
        </p:nvSpPr>
        <p:spPr/>
        <p:txBody>
          <a:bodyPr/>
          <a:lstStyle/>
          <a:p>
            <a:fld id="{B1D94F6C-58C0-45D0-BA1A-C9CBA09C1B77}" type="datetimeFigureOut">
              <a:rPr lang="en-GB" smtClean="0"/>
              <a:t>16/05/2025</a:t>
            </a:fld>
            <a:endParaRPr lang="en-GB" dirty="0"/>
          </a:p>
        </p:txBody>
      </p:sp>
      <p:sp>
        <p:nvSpPr>
          <p:cNvPr id="3" name="Footer Placeholder 2">
            <a:extLst>
              <a:ext uri="{FF2B5EF4-FFF2-40B4-BE49-F238E27FC236}">
                <a16:creationId xmlns:a16="http://schemas.microsoft.com/office/drawing/2014/main" id="{442270F3-0211-4578-8D27-62CA9B2D3F75}"/>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538B1E2F-5B3F-4580-B47D-9579A12C2EB8}"/>
              </a:ext>
            </a:extLst>
          </p:cNvPr>
          <p:cNvSpPr>
            <a:spLocks noGrp="1"/>
          </p:cNvSpPr>
          <p:nvPr>
            <p:ph type="sldNum" sz="quarter" idx="12"/>
          </p:nvPr>
        </p:nvSpPr>
        <p:spPr/>
        <p:txBody>
          <a:bodyPr/>
          <a:lstStyle/>
          <a:p>
            <a:fld id="{05BC7C55-2D1C-4F7E-873B-D237E0EBEC2A}" type="slidenum">
              <a:rPr lang="en-GB" smtClean="0"/>
              <a:t>‹#›</a:t>
            </a:fld>
            <a:endParaRPr lang="en-GB" dirty="0"/>
          </a:p>
        </p:txBody>
      </p:sp>
    </p:spTree>
    <p:extLst>
      <p:ext uri="{BB962C8B-B14F-4D97-AF65-F5344CB8AC3E}">
        <p14:creationId xmlns:p14="http://schemas.microsoft.com/office/powerpoint/2010/main" val="1291954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C8504-5BD7-4C76-94F8-E80AB17784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5DC5152-29BA-4F3A-87E2-8739F10548D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F4C826E-A695-4B44-AA01-94695C51E3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A623CD3-0174-4B0C-9D4B-89A05F25CE76}"/>
              </a:ext>
            </a:extLst>
          </p:cNvPr>
          <p:cNvSpPr>
            <a:spLocks noGrp="1"/>
          </p:cNvSpPr>
          <p:nvPr>
            <p:ph type="dt" sz="half" idx="10"/>
          </p:nvPr>
        </p:nvSpPr>
        <p:spPr/>
        <p:txBody>
          <a:bodyPr/>
          <a:lstStyle/>
          <a:p>
            <a:fld id="{B1D94F6C-58C0-45D0-BA1A-C9CBA09C1B77}" type="datetimeFigureOut">
              <a:rPr lang="en-GB" smtClean="0"/>
              <a:t>16/05/2025</a:t>
            </a:fld>
            <a:endParaRPr lang="en-GB" dirty="0"/>
          </a:p>
        </p:txBody>
      </p:sp>
      <p:sp>
        <p:nvSpPr>
          <p:cNvPr id="6" name="Footer Placeholder 5">
            <a:extLst>
              <a:ext uri="{FF2B5EF4-FFF2-40B4-BE49-F238E27FC236}">
                <a16:creationId xmlns:a16="http://schemas.microsoft.com/office/drawing/2014/main" id="{DD970727-3A77-4AD6-B57A-B85ABC1C6E9A}"/>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607951E9-4EF5-442B-A152-0BF1A929E2FD}"/>
              </a:ext>
            </a:extLst>
          </p:cNvPr>
          <p:cNvSpPr>
            <a:spLocks noGrp="1"/>
          </p:cNvSpPr>
          <p:nvPr>
            <p:ph type="sldNum" sz="quarter" idx="12"/>
          </p:nvPr>
        </p:nvSpPr>
        <p:spPr/>
        <p:txBody>
          <a:bodyPr/>
          <a:lstStyle/>
          <a:p>
            <a:fld id="{05BC7C55-2D1C-4F7E-873B-D237E0EBEC2A}" type="slidenum">
              <a:rPr lang="en-GB" smtClean="0"/>
              <a:t>‹#›</a:t>
            </a:fld>
            <a:endParaRPr lang="en-GB" dirty="0"/>
          </a:p>
        </p:txBody>
      </p:sp>
    </p:spTree>
    <p:extLst>
      <p:ext uri="{BB962C8B-B14F-4D97-AF65-F5344CB8AC3E}">
        <p14:creationId xmlns:p14="http://schemas.microsoft.com/office/powerpoint/2010/main" val="13950678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47700-FB64-49EB-A389-ABD581D37A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01E74BF-9B5D-43C9-95D2-0F50CB2D5D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DF4DBFBB-B01A-47BA-88AA-9516DD4BEA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9F20F5D-B829-411C-974D-2F635728AA6D}"/>
              </a:ext>
            </a:extLst>
          </p:cNvPr>
          <p:cNvSpPr>
            <a:spLocks noGrp="1"/>
          </p:cNvSpPr>
          <p:nvPr>
            <p:ph type="dt" sz="half" idx="10"/>
          </p:nvPr>
        </p:nvSpPr>
        <p:spPr/>
        <p:txBody>
          <a:bodyPr/>
          <a:lstStyle/>
          <a:p>
            <a:fld id="{B1D94F6C-58C0-45D0-BA1A-C9CBA09C1B77}" type="datetimeFigureOut">
              <a:rPr lang="en-GB" smtClean="0"/>
              <a:t>16/05/2025</a:t>
            </a:fld>
            <a:endParaRPr lang="en-GB" dirty="0"/>
          </a:p>
        </p:txBody>
      </p:sp>
      <p:sp>
        <p:nvSpPr>
          <p:cNvPr id="6" name="Footer Placeholder 5">
            <a:extLst>
              <a:ext uri="{FF2B5EF4-FFF2-40B4-BE49-F238E27FC236}">
                <a16:creationId xmlns:a16="http://schemas.microsoft.com/office/drawing/2014/main" id="{227AAE2C-B606-492F-90DB-67FDCA5BD9CD}"/>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00DEE036-F550-47A4-ABAB-F5D11622910B}"/>
              </a:ext>
            </a:extLst>
          </p:cNvPr>
          <p:cNvSpPr>
            <a:spLocks noGrp="1"/>
          </p:cNvSpPr>
          <p:nvPr>
            <p:ph type="sldNum" sz="quarter" idx="12"/>
          </p:nvPr>
        </p:nvSpPr>
        <p:spPr/>
        <p:txBody>
          <a:bodyPr/>
          <a:lstStyle/>
          <a:p>
            <a:fld id="{05BC7C55-2D1C-4F7E-873B-D237E0EBEC2A}" type="slidenum">
              <a:rPr lang="en-GB" smtClean="0"/>
              <a:t>‹#›</a:t>
            </a:fld>
            <a:endParaRPr lang="en-GB" dirty="0"/>
          </a:p>
        </p:txBody>
      </p:sp>
    </p:spTree>
    <p:extLst>
      <p:ext uri="{BB962C8B-B14F-4D97-AF65-F5344CB8AC3E}">
        <p14:creationId xmlns:p14="http://schemas.microsoft.com/office/powerpoint/2010/main" val="10296699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6C37D76-059B-4B55-A7B8-CF446ACEED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E3F77DE-57AB-4AE2-B1A4-740888E132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0039412-E5E8-466E-BFA4-A5A585A17B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D94F6C-58C0-45D0-BA1A-C9CBA09C1B77}" type="datetimeFigureOut">
              <a:rPr lang="en-GB" smtClean="0"/>
              <a:t>16/05/2025</a:t>
            </a:fld>
            <a:endParaRPr lang="en-GB" dirty="0"/>
          </a:p>
        </p:txBody>
      </p:sp>
      <p:sp>
        <p:nvSpPr>
          <p:cNvPr id="5" name="Footer Placeholder 4">
            <a:extLst>
              <a:ext uri="{FF2B5EF4-FFF2-40B4-BE49-F238E27FC236}">
                <a16:creationId xmlns:a16="http://schemas.microsoft.com/office/drawing/2014/main" id="{6AF0F784-ACE1-4D52-B14E-246FF5A7A8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18A9E895-2010-4633-B9C1-27B1407757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BC7C55-2D1C-4F7E-873B-D237E0EBEC2A}" type="slidenum">
              <a:rPr lang="en-GB" smtClean="0"/>
              <a:t>‹#›</a:t>
            </a:fld>
            <a:endParaRPr lang="en-GB" dirty="0"/>
          </a:p>
        </p:txBody>
      </p:sp>
    </p:spTree>
    <p:extLst>
      <p:ext uri="{BB962C8B-B14F-4D97-AF65-F5344CB8AC3E}">
        <p14:creationId xmlns:p14="http://schemas.microsoft.com/office/powerpoint/2010/main" val="29257990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hyperlink" Target="https://www.gov.uk/government/publications/phonics-screening-check-information-for-parents" TargetMode="External"/><Relationship Id="rId5" Type="http://schemas.openxmlformats.org/officeDocument/2006/relationships/hyperlink" Target="https://home.oxfordowl.co.uk/year-1-phonics-screening-check/" TargetMode="External"/><Relationship Id="rId4" Type="http://schemas.openxmlformats.org/officeDocument/2006/relationships/hyperlink" Target="https://www.theschoolrun.com/what-parents-need-know-about-year-1-phonics-screening-check" TargetMode="Externa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1.xml"/><Relationship Id="rId9"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12.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4.xml"/><Relationship Id="rId9"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D9235E-F8F3-450A-BD1A-E5D4DD549037}"/>
              </a:ext>
            </a:extLst>
          </p:cNvPr>
          <p:cNvPicPr>
            <a:picLocks noChangeAspect="1"/>
          </p:cNvPicPr>
          <p:nvPr/>
        </p:nvPicPr>
        <p:blipFill>
          <a:blip r:embed="rId4"/>
          <a:stretch>
            <a:fillRect/>
          </a:stretch>
        </p:blipFill>
        <p:spPr>
          <a:xfrm>
            <a:off x="1528124" y="4284"/>
            <a:ext cx="9562121" cy="6849431"/>
          </a:xfrm>
          <a:prstGeom prst="rect">
            <a:avLst/>
          </a:prstGeom>
        </p:spPr>
      </p:pic>
      <p:pic>
        <p:nvPicPr>
          <p:cNvPr id="3" name="Audio 2">
            <a:hlinkClick r:id="" action="ppaction://media"/>
            <a:extLst>
              <a:ext uri="{FF2B5EF4-FFF2-40B4-BE49-F238E27FC236}">
                <a16:creationId xmlns:a16="http://schemas.microsoft.com/office/drawing/2014/main" id="{EDC76023-6B8C-4F65-AD12-3B20F08FA3B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726319891"/>
      </p:ext>
    </p:extLst>
  </p:cSld>
  <p:clrMapOvr>
    <a:masterClrMapping/>
  </p:clrMapOvr>
  <mc:AlternateContent xmlns:mc="http://schemas.openxmlformats.org/markup-compatibility/2006" xmlns:p14="http://schemas.microsoft.com/office/powerpoint/2010/main">
    <mc:Choice Requires="p14">
      <p:transition spd="slow" p14:dur="2000" advTm="5261"/>
    </mc:Choice>
    <mc:Fallback xmlns="">
      <p:transition spd="slow" advTm="52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3438C-13FE-4A5F-B2A5-676F22BEE207}"/>
              </a:ext>
            </a:extLst>
          </p:cNvPr>
          <p:cNvSpPr>
            <a:spLocks noGrp="1"/>
          </p:cNvSpPr>
          <p:nvPr>
            <p:ph type="title"/>
          </p:nvPr>
        </p:nvSpPr>
        <p:spPr>
          <a:xfrm>
            <a:off x="1500351" y="354615"/>
            <a:ext cx="10515600" cy="1325563"/>
          </a:xfrm>
        </p:spPr>
        <p:txBody>
          <a:bodyPr/>
          <a:lstStyle/>
          <a:p>
            <a:r>
              <a:rPr lang="en-GB" dirty="0">
                <a:solidFill>
                  <a:srgbClr val="7030A0"/>
                </a:solidFill>
                <a:latin typeface="+mn-lt"/>
              </a:rPr>
              <a:t>What we are doing in school</a:t>
            </a:r>
          </a:p>
        </p:txBody>
      </p:sp>
      <p:sp>
        <p:nvSpPr>
          <p:cNvPr id="3" name="Content Placeholder 2">
            <a:extLst>
              <a:ext uri="{FF2B5EF4-FFF2-40B4-BE49-F238E27FC236}">
                <a16:creationId xmlns:a16="http://schemas.microsoft.com/office/drawing/2014/main" id="{43130A7C-2DD9-47F2-8538-254FC358310F}"/>
              </a:ext>
            </a:extLst>
          </p:cNvPr>
          <p:cNvSpPr>
            <a:spLocks noGrp="1"/>
          </p:cNvSpPr>
          <p:nvPr>
            <p:ph idx="1"/>
          </p:nvPr>
        </p:nvSpPr>
        <p:spPr/>
        <p:txBody>
          <a:bodyPr/>
          <a:lstStyle/>
          <a:p>
            <a:pPr marL="571500" indent="-571500"/>
            <a:r>
              <a:rPr lang="en-US" dirty="0"/>
              <a:t>Daily teaching of phonics (30-40 minutes)</a:t>
            </a:r>
          </a:p>
          <a:p>
            <a:pPr marL="571500" indent="-571500"/>
            <a:r>
              <a:rPr lang="en-US" dirty="0"/>
              <a:t>Frequent assessments of children’s current knowledge</a:t>
            </a:r>
          </a:p>
          <a:p>
            <a:pPr marL="571500" indent="-571500"/>
            <a:r>
              <a:rPr lang="en-US" dirty="0"/>
              <a:t>Same day interventions within lessons</a:t>
            </a:r>
          </a:p>
          <a:p>
            <a:pPr marL="571500" indent="-571500"/>
            <a:r>
              <a:rPr lang="en-US" dirty="0"/>
              <a:t>‘Booster’ phonics interventions for specific sounds</a:t>
            </a:r>
          </a:p>
          <a:p>
            <a:pPr marL="571500" indent="-571500"/>
            <a:r>
              <a:rPr lang="en-US" dirty="0"/>
              <a:t>Decodable reading books</a:t>
            </a:r>
          </a:p>
          <a:p>
            <a:pPr marL="571500" indent="-571500"/>
            <a:r>
              <a:rPr lang="en-US" dirty="0"/>
              <a:t>Individual reading sessions</a:t>
            </a:r>
          </a:p>
          <a:p>
            <a:pPr marL="571500" indent="-571500"/>
            <a:r>
              <a:rPr lang="en-US" dirty="0"/>
              <a:t>Writing lessons – high quality texts</a:t>
            </a:r>
          </a:p>
          <a:p>
            <a:pPr marL="571500" indent="-571500"/>
            <a:r>
              <a:rPr lang="en-US" dirty="0"/>
              <a:t>Reading for pleasure sessions</a:t>
            </a:r>
          </a:p>
          <a:p>
            <a:endParaRPr lang="en-GB" dirty="0"/>
          </a:p>
        </p:txBody>
      </p:sp>
      <p:pic>
        <p:nvPicPr>
          <p:cNvPr id="5" name="Audio 4">
            <a:hlinkClick r:id="" action="ppaction://media"/>
            <a:extLst>
              <a:ext uri="{FF2B5EF4-FFF2-40B4-BE49-F238E27FC236}">
                <a16:creationId xmlns:a16="http://schemas.microsoft.com/office/drawing/2014/main" id="{A7C92F27-C8C3-4A12-AED8-3FCEFED7AF5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879691048"/>
      </p:ext>
    </p:extLst>
  </p:cSld>
  <p:clrMapOvr>
    <a:masterClrMapping/>
  </p:clrMapOvr>
  <mc:AlternateContent xmlns:mc="http://schemas.openxmlformats.org/markup-compatibility/2006" xmlns:p14="http://schemas.microsoft.com/office/powerpoint/2010/main">
    <mc:Choice Requires="p14">
      <p:transition spd="slow" p14:dur="2000" advTm="63426"/>
    </mc:Choice>
    <mc:Fallback xmlns="">
      <p:transition spd="slow" advTm="634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EB9D3-39C3-4514-A8D5-BCD5636C68AB}"/>
              </a:ext>
            </a:extLst>
          </p:cNvPr>
          <p:cNvSpPr>
            <a:spLocks noGrp="1"/>
          </p:cNvSpPr>
          <p:nvPr>
            <p:ph type="title"/>
          </p:nvPr>
        </p:nvSpPr>
        <p:spPr>
          <a:xfrm>
            <a:off x="1676400" y="375635"/>
            <a:ext cx="10515600" cy="1325563"/>
          </a:xfrm>
        </p:spPr>
        <p:txBody>
          <a:bodyPr/>
          <a:lstStyle/>
          <a:p>
            <a:r>
              <a:rPr lang="en-GB" dirty="0">
                <a:solidFill>
                  <a:srgbClr val="7030A0"/>
                </a:solidFill>
                <a:latin typeface="+mn-lt"/>
              </a:rPr>
              <a:t>How to help support your child</a:t>
            </a:r>
          </a:p>
        </p:txBody>
      </p:sp>
      <p:sp>
        <p:nvSpPr>
          <p:cNvPr id="3" name="Content Placeholder 2">
            <a:extLst>
              <a:ext uri="{FF2B5EF4-FFF2-40B4-BE49-F238E27FC236}">
                <a16:creationId xmlns:a16="http://schemas.microsoft.com/office/drawing/2014/main" id="{53E4F1D1-3049-44E2-855E-05F9E8C7906F}"/>
              </a:ext>
            </a:extLst>
          </p:cNvPr>
          <p:cNvSpPr>
            <a:spLocks noGrp="1"/>
          </p:cNvSpPr>
          <p:nvPr>
            <p:ph idx="1"/>
          </p:nvPr>
        </p:nvSpPr>
        <p:spPr>
          <a:xfrm>
            <a:off x="1676400" y="1920218"/>
            <a:ext cx="10515600" cy="4351338"/>
          </a:xfrm>
        </p:spPr>
        <p:txBody>
          <a:bodyPr/>
          <a:lstStyle/>
          <a:p>
            <a:pPr marL="571500" indent="-571500"/>
            <a:r>
              <a:rPr lang="en-US" dirty="0"/>
              <a:t>Read with your child a minimum of 4 times a week</a:t>
            </a:r>
          </a:p>
          <a:p>
            <a:pPr marL="571500" indent="-571500"/>
            <a:r>
              <a:rPr lang="en-US" dirty="0"/>
              <a:t>Encourage your child to decode unfamiliar words</a:t>
            </a:r>
          </a:p>
          <a:p>
            <a:pPr marL="571500" indent="-571500"/>
            <a:r>
              <a:rPr lang="en-US" dirty="0"/>
              <a:t>Pronounce pure sounds correctly</a:t>
            </a:r>
          </a:p>
          <a:p>
            <a:pPr marL="571500" indent="-571500"/>
            <a:r>
              <a:rPr lang="en-US" dirty="0"/>
              <a:t>Make reading positive – praise and encouragement!</a:t>
            </a:r>
          </a:p>
          <a:p>
            <a:pPr marL="571500" indent="-571500"/>
            <a:r>
              <a:rPr lang="en-US" dirty="0"/>
              <a:t>Model enjoying reading to your child</a:t>
            </a:r>
          </a:p>
          <a:p>
            <a:pPr marL="571500" indent="-571500"/>
            <a:r>
              <a:rPr lang="en-US" dirty="0"/>
              <a:t>Flashcard practice – sounds and words</a:t>
            </a:r>
          </a:p>
          <a:p>
            <a:pPr marL="571500" indent="-571500"/>
            <a:r>
              <a:rPr lang="en-US" dirty="0"/>
              <a:t>Spotting digraphs and trigraphs in words</a:t>
            </a:r>
          </a:p>
          <a:p>
            <a:pPr marL="571500" indent="-571500"/>
            <a:r>
              <a:rPr lang="en-US" dirty="0"/>
              <a:t>Engage with any home learning set</a:t>
            </a:r>
          </a:p>
          <a:p>
            <a:endParaRPr lang="en-GB" dirty="0"/>
          </a:p>
        </p:txBody>
      </p:sp>
      <p:pic>
        <p:nvPicPr>
          <p:cNvPr id="5" name="Audio 4">
            <a:hlinkClick r:id="" action="ppaction://media"/>
            <a:extLst>
              <a:ext uri="{FF2B5EF4-FFF2-40B4-BE49-F238E27FC236}">
                <a16:creationId xmlns:a16="http://schemas.microsoft.com/office/drawing/2014/main" id="{51CA0742-DCDB-4DAF-A69A-2A89D876B00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377234439"/>
      </p:ext>
    </p:extLst>
  </p:cSld>
  <p:clrMapOvr>
    <a:masterClrMapping/>
  </p:clrMapOvr>
  <mc:AlternateContent xmlns:mc="http://schemas.openxmlformats.org/markup-compatibility/2006" xmlns:p14="http://schemas.microsoft.com/office/powerpoint/2010/main">
    <mc:Choice Requires="p14">
      <p:transition spd="slow" p14:dur="2000" advTm="72356"/>
    </mc:Choice>
    <mc:Fallback xmlns="">
      <p:transition spd="slow" advTm="723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DB892-89FE-43FD-837B-0FA1691A31A3}"/>
              </a:ext>
            </a:extLst>
          </p:cNvPr>
          <p:cNvSpPr>
            <a:spLocks noGrp="1"/>
          </p:cNvSpPr>
          <p:nvPr>
            <p:ph type="title"/>
          </p:nvPr>
        </p:nvSpPr>
        <p:spPr/>
        <p:txBody>
          <a:bodyPr/>
          <a:lstStyle/>
          <a:p>
            <a:pPr algn="ctr"/>
            <a:r>
              <a:rPr lang="en-GB" dirty="0">
                <a:solidFill>
                  <a:srgbClr val="7030A0"/>
                </a:solidFill>
                <a:latin typeface="+mn-lt"/>
              </a:rPr>
              <a:t>Phonics Screening Check Support</a:t>
            </a:r>
          </a:p>
        </p:txBody>
      </p:sp>
      <p:sp>
        <p:nvSpPr>
          <p:cNvPr id="3" name="Content Placeholder 2">
            <a:extLst>
              <a:ext uri="{FF2B5EF4-FFF2-40B4-BE49-F238E27FC236}">
                <a16:creationId xmlns:a16="http://schemas.microsoft.com/office/drawing/2014/main" id="{ADE491D4-EDB8-4AD7-8286-1E2F08497DC9}"/>
              </a:ext>
            </a:extLst>
          </p:cNvPr>
          <p:cNvSpPr>
            <a:spLocks noGrp="1"/>
          </p:cNvSpPr>
          <p:nvPr>
            <p:ph idx="1"/>
          </p:nvPr>
        </p:nvSpPr>
        <p:spPr>
          <a:xfrm>
            <a:off x="1353207" y="1783584"/>
            <a:ext cx="10515600" cy="4351338"/>
          </a:xfrm>
        </p:spPr>
        <p:txBody>
          <a:bodyPr/>
          <a:lstStyle/>
          <a:p>
            <a:pPr marL="0" indent="0">
              <a:buNone/>
            </a:pPr>
            <a:r>
              <a:rPr lang="en-GB" dirty="0"/>
              <a:t>For more information and ways to support at home, including past screening check examples, please see the links below:</a:t>
            </a:r>
          </a:p>
          <a:p>
            <a:r>
              <a:rPr lang="en-GB" dirty="0">
                <a:hlinkClick r:id="rId4"/>
              </a:rPr>
              <a:t>https://www.theschoolrun.com/what-parents-need-know-about-year-1-phonics-screening-check</a:t>
            </a:r>
            <a:endParaRPr lang="en-GB" dirty="0"/>
          </a:p>
          <a:p>
            <a:endParaRPr lang="en-GB" dirty="0"/>
          </a:p>
          <a:p>
            <a:r>
              <a:rPr lang="en-GB" dirty="0">
                <a:hlinkClick r:id="rId5"/>
              </a:rPr>
              <a:t>https://home.oxfordowl.co.uk/year-1-phonics-screening-check/</a:t>
            </a:r>
            <a:endParaRPr lang="en-GB" dirty="0"/>
          </a:p>
          <a:p>
            <a:endParaRPr lang="en-GB" dirty="0"/>
          </a:p>
          <a:p>
            <a:r>
              <a:rPr lang="en-GB" dirty="0">
                <a:hlinkClick r:id="rId6"/>
              </a:rPr>
              <a:t>https://www.gov.uk/government/publications/phonics-screening-check-information-for-parents</a:t>
            </a:r>
            <a:endParaRPr lang="en-GB" dirty="0"/>
          </a:p>
          <a:p>
            <a:endParaRPr lang="en-GB" dirty="0"/>
          </a:p>
          <a:p>
            <a:endParaRPr lang="en-GB" dirty="0"/>
          </a:p>
        </p:txBody>
      </p:sp>
      <p:pic>
        <p:nvPicPr>
          <p:cNvPr id="5" name="Audio 4">
            <a:hlinkClick r:id="" action="ppaction://media"/>
            <a:extLst>
              <a:ext uri="{FF2B5EF4-FFF2-40B4-BE49-F238E27FC236}">
                <a16:creationId xmlns:a16="http://schemas.microsoft.com/office/drawing/2014/main" id="{E57A9518-A4F5-48B2-8BDA-AF3F7049D72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456785566"/>
      </p:ext>
    </p:extLst>
  </p:cSld>
  <p:clrMapOvr>
    <a:masterClrMapping/>
  </p:clrMapOvr>
  <mc:AlternateContent xmlns:mc="http://schemas.openxmlformats.org/markup-compatibility/2006" xmlns:p14="http://schemas.microsoft.com/office/powerpoint/2010/main">
    <mc:Choice Requires="p14">
      <p:transition spd="slow" p14:dur="2000" advTm="21516"/>
    </mc:Choice>
    <mc:Fallback xmlns="">
      <p:transition spd="slow" advTm="215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F4C34A-C286-4FA7-9CEC-F1982067AB63}"/>
              </a:ext>
            </a:extLst>
          </p:cNvPr>
          <p:cNvPicPr>
            <a:picLocks noChangeAspect="1"/>
          </p:cNvPicPr>
          <p:nvPr/>
        </p:nvPicPr>
        <p:blipFill>
          <a:blip r:embed="rId4"/>
          <a:stretch>
            <a:fillRect/>
          </a:stretch>
        </p:blipFill>
        <p:spPr>
          <a:xfrm>
            <a:off x="1537651" y="9047"/>
            <a:ext cx="9116697" cy="6839905"/>
          </a:xfrm>
          <a:prstGeom prst="rect">
            <a:avLst/>
          </a:prstGeom>
        </p:spPr>
      </p:pic>
      <p:pic>
        <p:nvPicPr>
          <p:cNvPr id="3" name="Audio 2">
            <a:hlinkClick r:id="" action="ppaction://media"/>
            <a:extLst>
              <a:ext uri="{FF2B5EF4-FFF2-40B4-BE49-F238E27FC236}">
                <a16:creationId xmlns:a16="http://schemas.microsoft.com/office/drawing/2014/main" id="{59F4685B-40F2-4060-8CF6-8C3F058A2C0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282119195"/>
      </p:ext>
    </p:extLst>
  </p:cSld>
  <p:clrMapOvr>
    <a:masterClrMapping/>
  </p:clrMapOvr>
  <mc:AlternateContent xmlns:mc="http://schemas.openxmlformats.org/markup-compatibility/2006" xmlns:p14="http://schemas.microsoft.com/office/powerpoint/2010/main">
    <mc:Choice Requires="p14">
      <p:transition spd="slow" p14:dur="2000" advTm="7227"/>
    </mc:Choice>
    <mc:Fallback xmlns="">
      <p:transition spd="slow" advTm="72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0BEADC3-BA8F-4143-A065-6C4133BAE279}"/>
              </a:ext>
            </a:extLst>
          </p:cNvPr>
          <p:cNvPicPr/>
          <p:nvPr/>
        </p:nvPicPr>
        <p:blipFill>
          <a:blip r:embed="rId4">
            <a:extLst>
              <a:ext uri="{28A0092B-C50C-407E-A947-70E740481C1C}">
                <a14:useLocalDpi xmlns:a14="http://schemas.microsoft.com/office/drawing/2010/main" val="0"/>
              </a:ext>
            </a:extLst>
          </a:blip>
          <a:stretch>
            <a:fillRect/>
          </a:stretch>
        </p:blipFill>
        <p:spPr>
          <a:xfrm>
            <a:off x="9017711" y="685476"/>
            <a:ext cx="1600200" cy="666750"/>
          </a:xfrm>
          <a:prstGeom prst="rect">
            <a:avLst/>
          </a:prstGeom>
        </p:spPr>
      </p:pic>
      <p:pic>
        <p:nvPicPr>
          <p:cNvPr id="6" name="Content Placeholder 5">
            <a:extLst>
              <a:ext uri="{FF2B5EF4-FFF2-40B4-BE49-F238E27FC236}">
                <a16:creationId xmlns:a16="http://schemas.microsoft.com/office/drawing/2014/main" id="{87FB44BE-477A-4629-A2A0-BAA55932D9D0}"/>
              </a:ext>
            </a:extLst>
          </p:cNvPr>
          <p:cNvPicPr>
            <a:picLocks noGrp="1"/>
          </p:cNvPicPr>
          <p:nvPr>
            <p:ph idx="1"/>
          </p:nvPr>
        </p:nvPicPr>
        <p:blipFill>
          <a:blip r:embed="rId5">
            <a:extLst>
              <a:ext uri="{28A0092B-C50C-407E-A947-70E740481C1C}">
                <a14:useLocalDpi xmlns:a14="http://schemas.microsoft.com/office/drawing/2010/main" val="0"/>
              </a:ext>
            </a:extLst>
          </a:blip>
          <a:stretch>
            <a:fillRect/>
          </a:stretch>
        </p:blipFill>
        <p:spPr>
          <a:xfrm>
            <a:off x="2078584" y="4710443"/>
            <a:ext cx="1123950" cy="1095375"/>
          </a:xfrm>
          <a:prstGeom prst="rect">
            <a:avLst/>
          </a:prstGeom>
        </p:spPr>
      </p:pic>
      <p:pic>
        <p:nvPicPr>
          <p:cNvPr id="7" name="Picture 6">
            <a:extLst>
              <a:ext uri="{FF2B5EF4-FFF2-40B4-BE49-F238E27FC236}">
                <a16:creationId xmlns:a16="http://schemas.microsoft.com/office/drawing/2014/main" id="{6B6AFE31-41BD-4045-A093-6770537D7BE4}"/>
              </a:ext>
            </a:extLst>
          </p:cNvPr>
          <p:cNvPicPr/>
          <p:nvPr/>
        </p:nvPicPr>
        <p:blipFill>
          <a:blip r:embed="rId6">
            <a:extLst>
              <a:ext uri="{28A0092B-C50C-407E-A947-70E740481C1C}">
                <a14:useLocalDpi xmlns:a14="http://schemas.microsoft.com/office/drawing/2010/main" val="0"/>
              </a:ext>
            </a:extLst>
          </a:blip>
          <a:stretch>
            <a:fillRect/>
          </a:stretch>
        </p:blipFill>
        <p:spPr>
          <a:xfrm>
            <a:off x="9146298" y="4367543"/>
            <a:ext cx="1343025" cy="1438275"/>
          </a:xfrm>
          <a:prstGeom prst="rect">
            <a:avLst/>
          </a:prstGeom>
        </p:spPr>
      </p:pic>
      <p:pic>
        <p:nvPicPr>
          <p:cNvPr id="8" name="Picture 7">
            <a:extLst>
              <a:ext uri="{FF2B5EF4-FFF2-40B4-BE49-F238E27FC236}">
                <a16:creationId xmlns:a16="http://schemas.microsoft.com/office/drawing/2014/main" id="{D3952C6F-152E-4221-8F28-A537391653AC}"/>
              </a:ext>
            </a:extLst>
          </p:cNvPr>
          <p:cNvPicPr/>
          <p:nvPr/>
        </p:nvPicPr>
        <p:blipFill>
          <a:blip r:embed="rId7">
            <a:extLst>
              <a:ext uri="{28A0092B-C50C-407E-A947-70E740481C1C}">
                <a14:useLocalDpi xmlns:a14="http://schemas.microsoft.com/office/drawing/2010/main" val="0"/>
              </a:ext>
            </a:extLst>
          </a:blip>
          <a:stretch>
            <a:fillRect/>
          </a:stretch>
        </p:blipFill>
        <p:spPr>
          <a:xfrm>
            <a:off x="2205860" y="616597"/>
            <a:ext cx="6202417" cy="804507"/>
          </a:xfrm>
          <a:prstGeom prst="rect">
            <a:avLst/>
          </a:prstGeom>
        </p:spPr>
      </p:pic>
      <p:sp>
        <p:nvSpPr>
          <p:cNvPr id="9" name="TextBox 8">
            <a:extLst>
              <a:ext uri="{FF2B5EF4-FFF2-40B4-BE49-F238E27FC236}">
                <a16:creationId xmlns:a16="http://schemas.microsoft.com/office/drawing/2014/main" id="{EFA1735E-75A3-4606-94FC-7E25543D735C}"/>
              </a:ext>
            </a:extLst>
          </p:cNvPr>
          <p:cNvSpPr txBox="1"/>
          <p:nvPr/>
        </p:nvSpPr>
        <p:spPr>
          <a:xfrm>
            <a:off x="1941950" y="425423"/>
            <a:ext cx="8798473" cy="6124754"/>
          </a:xfrm>
          <a:prstGeom prst="rect">
            <a:avLst/>
          </a:prstGeom>
          <a:noFill/>
          <a:ln w="19050">
            <a:solidFill>
              <a:schemeClr val="accent5">
                <a:lumMod val="60000"/>
                <a:lumOff val="40000"/>
              </a:schemeClr>
            </a:solidFill>
          </a:ln>
        </p:spPr>
        <p:txBody>
          <a:bodyPr wrap="square" rtlCol="0">
            <a:spAutoFit/>
          </a:bodyPr>
          <a:lstStyle/>
          <a:p>
            <a:pPr marL="571500" indent="-571500">
              <a:buFont typeface="Arial" panose="020B0604020202020204" pitchFamily="34" charset="0"/>
              <a:buChar char="•"/>
            </a:pPr>
            <a:endParaRPr lang="en-US" sz="2800" dirty="0"/>
          </a:p>
          <a:p>
            <a:pPr marL="571500" indent="-571500">
              <a:buFont typeface="Arial" panose="020B0604020202020204" pitchFamily="34" charset="0"/>
              <a:buChar char="•"/>
            </a:pPr>
            <a:endParaRPr lang="en-US" sz="2800" dirty="0"/>
          </a:p>
          <a:p>
            <a:pPr marL="571500" indent="-571500">
              <a:buFont typeface="Arial" panose="020B0604020202020204" pitchFamily="34" charset="0"/>
              <a:buChar char="•"/>
            </a:pPr>
            <a:endParaRPr lang="en-US" sz="2800" dirty="0"/>
          </a:p>
          <a:p>
            <a:pPr marL="571500" indent="-571500">
              <a:buFont typeface="Arial" panose="020B0604020202020204" pitchFamily="34" charset="0"/>
              <a:buChar char="•"/>
            </a:pPr>
            <a:r>
              <a:rPr lang="en-US" sz="2800" dirty="0"/>
              <a:t>What is Phonics?</a:t>
            </a:r>
          </a:p>
          <a:p>
            <a:pPr marL="571500" indent="-571500">
              <a:buFont typeface="Arial" panose="020B0604020202020204" pitchFamily="34" charset="0"/>
              <a:buChar char="•"/>
            </a:pPr>
            <a:r>
              <a:rPr lang="en-US" sz="2800" dirty="0"/>
              <a:t>How we teach Phonics</a:t>
            </a:r>
          </a:p>
          <a:p>
            <a:pPr marL="571500" indent="-571500">
              <a:buFont typeface="Arial" panose="020B0604020202020204" pitchFamily="34" charset="0"/>
              <a:buChar char="•"/>
            </a:pPr>
            <a:r>
              <a:rPr lang="en-US" sz="2800" dirty="0"/>
              <a:t>Progression of Phonics</a:t>
            </a:r>
          </a:p>
          <a:p>
            <a:pPr marL="571500" indent="-571500">
              <a:buFont typeface="Arial" panose="020B0604020202020204" pitchFamily="34" charset="0"/>
              <a:buChar char="•"/>
            </a:pPr>
            <a:r>
              <a:rPr lang="en-US" sz="2800" dirty="0"/>
              <a:t>The Phonics Screening Check</a:t>
            </a:r>
          </a:p>
          <a:p>
            <a:pPr marL="571500" indent="-571500">
              <a:buFont typeface="Arial" panose="020B0604020202020204" pitchFamily="34" charset="0"/>
              <a:buChar char="•"/>
            </a:pPr>
            <a:r>
              <a:rPr lang="en-US" sz="2800" dirty="0"/>
              <a:t>What we are doing in school to support your child</a:t>
            </a:r>
          </a:p>
          <a:p>
            <a:pPr marL="571500" indent="-571500">
              <a:buFont typeface="Arial" panose="020B0604020202020204" pitchFamily="34" charset="0"/>
              <a:buChar char="•"/>
            </a:pPr>
            <a:r>
              <a:rPr lang="en-US" sz="2800" dirty="0"/>
              <a:t>How to support your child at home</a:t>
            </a:r>
          </a:p>
          <a:p>
            <a:pPr marL="571500" indent="-571500">
              <a:buFont typeface="Arial" panose="020B0604020202020204" pitchFamily="34" charset="0"/>
              <a:buChar char="•"/>
            </a:pPr>
            <a:r>
              <a:rPr lang="en-US" sz="2800" dirty="0"/>
              <a:t>Questions</a:t>
            </a:r>
          </a:p>
          <a:p>
            <a:pPr marL="571500" indent="-571500">
              <a:buFont typeface="Arial" panose="020B0604020202020204" pitchFamily="34" charset="0"/>
              <a:buChar char="•"/>
            </a:pPr>
            <a:endParaRPr lang="en-US" sz="2800" dirty="0"/>
          </a:p>
          <a:p>
            <a:pPr marL="571500" indent="-571500">
              <a:buFont typeface="Arial" panose="020B0604020202020204" pitchFamily="34" charset="0"/>
              <a:buChar char="•"/>
            </a:pPr>
            <a:endParaRPr lang="en-US" sz="2800" dirty="0"/>
          </a:p>
          <a:p>
            <a:pPr marL="571500" indent="-571500">
              <a:buFont typeface="Arial" panose="020B0604020202020204" pitchFamily="34" charset="0"/>
              <a:buChar char="•"/>
            </a:pPr>
            <a:endParaRPr lang="en-US" sz="2800" dirty="0"/>
          </a:p>
          <a:p>
            <a:endParaRPr lang="en-US" sz="2800" dirty="0"/>
          </a:p>
        </p:txBody>
      </p:sp>
      <p:pic>
        <p:nvPicPr>
          <p:cNvPr id="3" name="Audio 2">
            <a:hlinkClick r:id="" action="ppaction://media"/>
            <a:extLst>
              <a:ext uri="{FF2B5EF4-FFF2-40B4-BE49-F238E27FC236}">
                <a16:creationId xmlns:a16="http://schemas.microsoft.com/office/drawing/2014/main" id="{83C290E2-45B3-45DB-BE04-C0572AF62E5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567104622"/>
      </p:ext>
    </p:extLst>
  </p:cSld>
  <p:clrMapOvr>
    <a:masterClrMapping/>
  </p:clrMapOvr>
  <mc:AlternateContent xmlns:mc="http://schemas.openxmlformats.org/markup-compatibility/2006" xmlns:p14="http://schemas.microsoft.com/office/powerpoint/2010/main">
    <mc:Choice Requires="p14">
      <p:transition spd="slow" p14:dur="2000" advTm="17226"/>
    </mc:Choice>
    <mc:Fallback xmlns="">
      <p:transition spd="slow" advTm="172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AB6FF9-E7D9-4B2C-91A1-FC9835CE1A90}"/>
              </a:ext>
            </a:extLst>
          </p:cNvPr>
          <p:cNvPicPr>
            <a:picLocks noChangeAspect="1"/>
          </p:cNvPicPr>
          <p:nvPr/>
        </p:nvPicPr>
        <p:blipFill>
          <a:blip r:embed="rId5"/>
          <a:stretch>
            <a:fillRect/>
          </a:stretch>
        </p:blipFill>
        <p:spPr>
          <a:xfrm>
            <a:off x="9214333" y="2143883"/>
            <a:ext cx="2066379" cy="2066379"/>
          </a:xfrm>
          <a:prstGeom prst="rect">
            <a:avLst/>
          </a:prstGeom>
        </p:spPr>
      </p:pic>
      <p:pic>
        <p:nvPicPr>
          <p:cNvPr id="5" name="Picture 4">
            <a:extLst>
              <a:ext uri="{FF2B5EF4-FFF2-40B4-BE49-F238E27FC236}">
                <a16:creationId xmlns:a16="http://schemas.microsoft.com/office/drawing/2014/main" id="{FF5449E1-6675-418E-A359-2C8BD51C4EC3}"/>
              </a:ext>
            </a:extLst>
          </p:cNvPr>
          <p:cNvPicPr>
            <a:picLocks noChangeAspect="1"/>
          </p:cNvPicPr>
          <p:nvPr/>
        </p:nvPicPr>
        <p:blipFill rotWithShape="1">
          <a:blip r:embed="rId6"/>
          <a:srcRect b="1476"/>
          <a:stretch/>
        </p:blipFill>
        <p:spPr>
          <a:xfrm>
            <a:off x="0" y="0"/>
            <a:ext cx="8897592" cy="6354147"/>
          </a:xfrm>
          <a:prstGeom prst="rect">
            <a:avLst/>
          </a:prstGeom>
        </p:spPr>
      </p:pic>
      <p:pic>
        <p:nvPicPr>
          <p:cNvPr id="6" name="Picture 5">
            <a:extLst>
              <a:ext uri="{FF2B5EF4-FFF2-40B4-BE49-F238E27FC236}">
                <a16:creationId xmlns:a16="http://schemas.microsoft.com/office/drawing/2014/main" id="{9AF37E1B-3CA5-44AA-A1C5-917032A31828}"/>
              </a:ext>
            </a:extLst>
          </p:cNvPr>
          <p:cNvPicPr>
            <a:picLocks noChangeAspect="1"/>
          </p:cNvPicPr>
          <p:nvPr/>
        </p:nvPicPr>
        <p:blipFill>
          <a:blip r:embed="rId7"/>
          <a:stretch>
            <a:fillRect/>
          </a:stretch>
        </p:blipFill>
        <p:spPr>
          <a:xfrm>
            <a:off x="9214333" y="0"/>
            <a:ext cx="2089421" cy="2095242"/>
          </a:xfrm>
          <a:prstGeom prst="rect">
            <a:avLst/>
          </a:prstGeom>
        </p:spPr>
      </p:pic>
      <p:pic>
        <p:nvPicPr>
          <p:cNvPr id="7" name="Picture 6">
            <a:extLst>
              <a:ext uri="{FF2B5EF4-FFF2-40B4-BE49-F238E27FC236}">
                <a16:creationId xmlns:a16="http://schemas.microsoft.com/office/drawing/2014/main" id="{6CC0570F-2EC6-470A-8585-1191EC54EE7F}"/>
              </a:ext>
            </a:extLst>
          </p:cNvPr>
          <p:cNvPicPr>
            <a:picLocks noChangeAspect="1"/>
          </p:cNvPicPr>
          <p:nvPr/>
        </p:nvPicPr>
        <p:blipFill rotWithShape="1">
          <a:blip r:embed="rId8"/>
          <a:srcRect r="56431"/>
          <a:stretch/>
        </p:blipFill>
        <p:spPr>
          <a:xfrm>
            <a:off x="8822472" y="4185942"/>
            <a:ext cx="1644047" cy="2351179"/>
          </a:xfrm>
          <a:prstGeom prst="rect">
            <a:avLst/>
          </a:prstGeom>
        </p:spPr>
      </p:pic>
      <p:pic>
        <p:nvPicPr>
          <p:cNvPr id="8" name="Picture 7">
            <a:extLst>
              <a:ext uri="{FF2B5EF4-FFF2-40B4-BE49-F238E27FC236}">
                <a16:creationId xmlns:a16="http://schemas.microsoft.com/office/drawing/2014/main" id="{625738EF-F9A8-4E6A-A5B2-501BC3E45701}"/>
              </a:ext>
            </a:extLst>
          </p:cNvPr>
          <p:cNvPicPr>
            <a:picLocks noChangeAspect="1"/>
          </p:cNvPicPr>
          <p:nvPr/>
        </p:nvPicPr>
        <p:blipFill rotWithShape="1">
          <a:blip r:embed="rId8"/>
          <a:srcRect l="58075"/>
          <a:stretch/>
        </p:blipFill>
        <p:spPr>
          <a:xfrm>
            <a:off x="10466519" y="4185941"/>
            <a:ext cx="1581988" cy="2351179"/>
          </a:xfrm>
          <a:prstGeom prst="rect">
            <a:avLst/>
          </a:prstGeom>
        </p:spPr>
      </p:pic>
      <p:pic>
        <p:nvPicPr>
          <p:cNvPr id="2" name="Audio 1">
            <a:hlinkClick r:id="" action="ppaction://media"/>
            <a:extLst>
              <a:ext uri="{FF2B5EF4-FFF2-40B4-BE49-F238E27FC236}">
                <a16:creationId xmlns:a16="http://schemas.microsoft.com/office/drawing/2014/main" id="{0493C2E9-48CB-4EF7-85E2-C1B49A794F9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693509780"/>
      </p:ext>
    </p:extLst>
  </p:cSld>
  <p:clrMapOvr>
    <a:masterClrMapping/>
  </p:clrMapOvr>
  <mc:AlternateContent xmlns:mc="http://schemas.openxmlformats.org/markup-compatibility/2006" xmlns:p14="http://schemas.microsoft.com/office/powerpoint/2010/main">
    <mc:Choice Requires="p14">
      <p:transition spd="slow" p14:dur="2000" advTm="72656"/>
    </mc:Choice>
    <mc:Fallback xmlns="">
      <p:transition spd="slow" advTm="726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688DFDA-7446-486A-94ED-AB61A7A2008F}"/>
              </a:ext>
            </a:extLst>
          </p:cNvPr>
          <p:cNvPicPr>
            <a:picLocks noChangeAspect="1"/>
          </p:cNvPicPr>
          <p:nvPr/>
        </p:nvPicPr>
        <p:blipFill>
          <a:blip r:embed="rId5"/>
          <a:stretch>
            <a:fillRect/>
          </a:stretch>
        </p:blipFill>
        <p:spPr>
          <a:xfrm>
            <a:off x="1542414" y="13811"/>
            <a:ext cx="9107171" cy="6830378"/>
          </a:xfrm>
          <a:prstGeom prst="rect">
            <a:avLst/>
          </a:prstGeom>
        </p:spPr>
      </p:pic>
      <p:pic>
        <p:nvPicPr>
          <p:cNvPr id="3" name="Audio 2">
            <a:hlinkClick r:id="" action="ppaction://media"/>
            <a:extLst>
              <a:ext uri="{FF2B5EF4-FFF2-40B4-BE49-F238E27FC236}">
                <a16:creationId xmlns:a16="http://schemas.microsoft.com/office/drawing/2014/main" id="{817B78A5-8BBC-411D-9DCC-0BDFEA60AEC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188246018"/>
      </p:ext>
    </p:extLst>
  </p:cSld>
  <p:clrMapOvr>
    <a:masterClrMapping/>
  </p:clrMapOvr>
  <mc:AlternateContent xmlns:mc="http://schemas.openxmlformats.org/markup-compatibility/2006" xmlns:p14="http://schemas.microsoft.com/office/powerpoint/2010/main">
    <mc:Choice Requires="p14">
      <p:transition spd="slow" p14:dur="2000" advTm="54644"/>
    </mc:Choice>
    <mc:Fallback xmlns="">
      <p:transition spd="slow" advTm="546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0C9CCAE-DDCE-431A-A16D-1C8E1DAC48FE}"/>
              </a:ext>
            </a:extLst>
          </p:cNvPr>
          <p:cNvPicPr>
            <a:picLocks noChangeAspect="1"/>
          </p:cNvPicPr>
          <p:nvPr/>
        </p:nvPicPr>
        <p:blipFill>
          <a:blip r:embed="rId5"/>
          <a:stretch>
            <a:fillRect/>
          </a:stretch>
        </p:blipFill>
        <p:spPr>
          <a:xfrm>
            <a:off x="1538287" y="0"/>
            <a:ext cx="9115425" cy="6858000"/>
          </a:xfrm>
          <a:prstGeom prst="rect">
            <a:avLst/>
          </a:prstGeom>
        </p:spPr>
      </p:pic>
      <p:pic>
        <p:nvPicPr>
          <p:cNvPr id="3" name="Audio 2">
            <a:hlinkClick r:id="" action="ppaction://media"/>
            <a:extLst>
              <a:ext uri="{FF2B5EF4-FFF2-40B4-BE49-F238E27FC236}">
                <a16:creationId xmlns:a16="http://schemas.microsoft.com/office/drawing/2014/main" id="{46B46B3F-6ECE-4016-AB14-07C74CD661A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826015601"/>
      </p:ext>
    </p:extLst>
  </p:cSld>
  <p:clrMapOvr>
    <a:masterClrMapping/>
  </p:clrMapOvr>
  <mc:AlternateContent xmlns:mc="http://schemas.openxmlformats.org/markup-compatibility/2006" xmlns:p14="http://schemas.microsoft.com/office/powerpoint/2010/main">
    <mc:Choice Requires="p14">
      <p:transition spd="slow" p14:dur="2000" advTm="37249"/>
    </mc:Choice>
    <mc:Fallback xmlns="">
      <p:transition spd="slow" advTm="372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B0D80A-D7A8-43D6-858F-64299F7816AB}"/>
              </a:ext>
            </a:extLst>
          </p:cNvPr>
          <p:cNvPicPr/>
          <p:nvPr/>
        </p:nvPicPr>
        <p:blipFill>
          <a:blip r:embed="rId5">
            <a:extLst>
              <a:ext uri="{28A0092B-C50C-407E-A947-70E740481C1C}">
                <a14:useLocalDpi xmlns:a14="http://schemas.microsoft.com/office/drawing/2010/main" val="0"/>
              </a:ext>
            </a:extLst>
          </a:blip>
          <a:stretch>
            <a:fillRect/>
          </a:stretch>
        </p:blipFill>
        <p:spPr>
          <a:xfrm>
            <a:off x="1122920" y="136636"/>
            <a:ext cx="8369607" cy="3570867"/>
          </a:xfrm>
          <a:prstGeom prst="rect">
            <a:avLst/>
          </a:prstGeom>
        </p:spPr>
      </p:pic>
      <p:pic>
        <p:nvPicPr>
          <p:cNvPr id="4" name="Picture 3">
            <a:extLst>
              <a:ext uri="{FF2B5EF4-FFF2-40B4-BE49-F238E27FC236}">
                <a16:creationId xmlns:a16="http://schemas.microsoft.com/office/drawing/2014/main" id="{5C6CBE59-D0CD-49D5-ABF1-F45D5D0C695A}"/>
              </a:ext>
            </a:extLst>
          </p:cNvPr>
          <p:cNvPicPr/>
          <p:nvPr/>
        </p:nvPicPr>
        <p:blipFill>
          <a:blip r:embed="rId6">
            <a:extLst>
              <a:ext uri="{28A0092B-C50C-407E-A947-70E740481C1C}">
                <a14:useLocalDpi xmlns:a14="http://schemas.microsoft.com/office/drawing/2010/main" val="0"/>
              </a:ext>
            </a:extLst>
          </a:blip>
          <a:stretch>
            <a:fillRect/>
          </a:stretch>
        </p:blipFill>
        <p:spPr>
          <a:xfrm>
            <a:off x="3203968" y="3429000"/>
            <a:ext cx="5784064" cy="3394842"/>
          </a:xfrm>
          <a:prstGeom prst="rect">
            <a:avLst/>
          </a:prstGeom>
        </p:spPr>
      </p:pic>
      <p:pic>
        <p:nvPicPr>
          <p:cNvPr id="5" name="Picture 4">
            <a:extLst>
              <a:ext uri="{FF2B5EF4-FFF2-40B4-BE49-F238E27FC236}">
                <a16:creationId xmlns:a16="http://schemas.microsoft.com/office/drawing/2014/main" id="{B76255CB-A597-40EF-A40F-5DDDA03FB3DC}"/>
              </a:ext>
            </a:extLst>
          </p:cNvPr>
          <p:cNvPicPr/>
          <p:nvPr/>
        </p:nvPicPr>
        <p:blipFill>
          <a:blip r:embed="rId7">
            <a:extLst>
              <a:ext uri="{28A0092B-C50C-407E-A947-70E740481C1C}">
                <a14:useLocalDpi xmlns:a14="http://schemas.microsoft.com/office/drawing/2010/main" val="0"/>
              </a:ext>
            </a:extLst>
          </a:blip>
          <a:stretch>
            <a:fillRect/>
          </a:stretch>
        </p:blipFill>
        <p:spPr>
          <a:xfrm>
            <a:off x="1487542" y="5309202"/>
            <a:ext cx="1123950" cy="1095375"/>
          </a:xfrm>
          <a:prstGeom prst="rect">
            <a:avLst/>
          </a:prstGeom>
        </p:spPr>
      </p:pic>
      <p:pic>
        <p:nvPicPr>
          <p:cNvPr id="6" name="Picture 5">
            <a:extLst>
              <a:ext uri="{FF2B5EF4-FFF2-40B4-BE49-F238E27FC236}">
                <a16:creationId xmlns:a16="http://schemas.microsoft.com/office/drawing/2014/main" id="{36A9123E-DC90-48A4-9535-0395E2E898AE}"/>
              </a:ext>
            </a:extLst>
          </p:cNvPr>
          <p:cNvPicPr/>
          <p:nvPr/>
        </p:nvPicPr>
        <p:blipFill>
          <a:blip r:embed="rId8">
            <a:extLst>
              <a:ext uri="{28A0092B-C50C-407E-A947-70E740481C1C}">
                <a14:useLocalDpi xmlns:a14="http://schemas.microsoft.com/office/drawing/2010/main" val="0"/>
              </a:ext>
            </a:extLst>
          </a:blip>
          <a:stretch>
            <a:fillRect/>
          </a:stretch>
        </p:blipFill>
        <p:spPr>
          <a:xfrm>
            <a:off x="9095434" y="5126421"/>
            <a:ext cx="1343025" cy="1438275"/>
          </a:xfrm>
          <a:prstGeom prst="rect">
            <a:avLst/>
          </a:prstGeom>
        </p:spPr>
      </p:pic>
      <p:pic>
        <p:nvPicPr>
          <p:cNvPr id="12" name="Audio 11">
            <a:hlinkClick r:id="" action="ppaction://media"/>
            <a:extLst>
              <a:ext uri="{FF2B5EF4-FFF2-40B4-BE49-F238E27FC236}">
                <a16:creationId xmlns:a16="http://schemas.microsoft.com/office/drawing/2014/main" id="{99BD9842-4376-4129-8090-E377524F551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353342299"/>
      </p:ext>
    </p:extLst>
  </p:cSld>
  <p:clrMapOvr>
    <a:masterClrMapping/>
  </p:clrMapOvr>
  <mc:AlternateContent xmlns:mc="http://schemas.openxmlformats.org/markup-compatibility/2006" xmlns:p14="http://schemas.microsoft.com/office/powerpoint/2010/main">
    <mc:Choice Requires="p14">
      <p:transition spd="slow" p14:dur="2000" advTm="101843"/>
    </mc:Choice>
    <mc:Fallback xmlns="">
      <p:transition spd="slow" advTm="1018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715C73D-446E-44F3-B213-AF99832438B1}"/>
              </a:ext>
            </a:extLst>
          </p:cNvPr>
          <p:cNvSpPr>
            <a:spLocks noGrp="1"/>
          </p:cNvSpPr>
          <p:nvPr>
            <p:ph type="title"/>
          </p:nvPr>
        </p:nvSpPr>
        <p:spPr/>
        <p:txBody>
          <a:bodyPr/>
          <a:lstStyle/>
          <a:p>
            <a:r>
              <a:rPr lang="en-GB" dirty="0">
                <a:solidFill>
                  <a:srgbClr val="7030A0"/>
                </a:solidFill>
                <a:latin typeface="+mn-lt"/>
              </a:rPr>
              <a:t>Why Phonics is important</a:t>
            </a:r>
          </a:p>
        </p:txBody>
      </p:sp>
      <p:sp>
        <p:nvSpPr>
          <p:cNvPr id="4" name="Content Placeholder 3">
            <a:extLst>
              <a:ext uri="{FF2B5EF4-FFF2-40B4-BE49-F238E27FC236}">
                <a16:creationId xmlns:a16="http://schemas.microsoft.com/office/drawing/2014/main" id="{D5297E5A-11AD-4CBD-8592-FD6458EE60D2}"/>
              </a:ext>
            </a:extLst>
          </p:cNvPr>
          <p:cNvSpPr>
            <a:spLocks noGrp="1"/>
          </p:cNvSpPr>
          <p:nvPr>
            <p:ph idx="1"/>
          </p:nvPr>
        </p:nvSpPr>
        <p:spPr>
          <a:xfrm>
            <a:off x="838200" y="1480130"/>
            <a:ext cx="10515600" cy="4327142"/>
          </a:xfrm>
        </p:spPr>
        <p:txBody>
          <a:bodyPr/>
          <a:lstStyle/>
          <a:p>
            <a:r>
              <a:rPr lang="en-GB" dirty="0"/>
              <a:t>Reading and writing is fundamental in accessing all other areas of the curriculum</a:t>
            </a:r>
          </a:p>
          <a:p>
            <a:r>
              <a:rPr lang="en-GB" dirty="0"/>
              <a:t>We want children to create a strong orthographic map to be able to be able to read fluently</a:t>
            </a:r>
          </a:p>
          <a:p>
            <a:endParaRPr lang="en-GB" dirty="0"/>
          </a:p>
        </p:txBody>
      </p:sp>
      <p:pic>
        <p:nvPicPr>
          <p:cNvPr id="5" name="Picture 4">
            <a:extLst>
              <a:ext uri="{FF2B5EF4-FFF2-40B4-BE49-F238E27FC236}">
                <a16:creationId xmlns:a16="http://schemas.microsoft.com/office/drawing/2014/main" id="{04D04592-8CAF-46F6-B2BA-C7DECE1969BE}"/>
              </a:ext>
            </a:extLst>
          </p:cNvPr>
          <p:cNvPicPr/>
          <p:nvPr/>
        </p:nvPicPr>
        <p:blipFill>
          <a:blip r:embed="rId5">
            <a:extLst>
              <a:ext uri="{28A0092B-C50C-407E-A947-70E740481C1C}">
                <a14:useLocalDpi xmlns:a14="http://schemas.microsoft.com/office/drawing/2010/main" val="0"/>
              </a:ext>
            </a:extLst>
          </a:blip>
          <a:stretch>
            <a:fillRect/>
          </a:stretch>
        </p:blipFill>
        <p:spPr>
          <a:xfrm>
            <a:off x="9647183" y="681037"/>
            <a:ext cx="1600200" cy="666750"/>
          </a:xfrm>
          <a:prstGeom prst="rect">
            <a:avLst/>
          </a:prstGeom>
        </p:spPr>
      </p:pic>
      <p:grpSp>
        <p:nvGrpSpPr>
          <p:cNvPr id="7" name="Group 6">
            <a:extLst>
              <a:ext uri="{FF2B5EF4-FFF2-40B4-BE49-F238E27FC236}">
                <a16:creationId xmlns:a16="http://schemas.microsoft.com/office/drawing/2014/main" id="{6020E439-7545-476E-B549-F7CF343058DF}"/>
              </a:ext>
            </a:extLst>
          </p:cNvPr>
          <p:cNvGrpSpPr/>
          <p:nvPr/>
        </p:nvGrpSpPr>
        <p:grpSpPr>
          <a:xfrm>
            <a:off x="963706" y="3466034"/>
            <a:ext cx="10264588" cy="2710929"/>
            <a:chOff x="1000462" y="2958351"/>
            <a:chExt cx="10264588" cy="2710929"/>
          </a:xfrm>
        </p:grpSpPr>
        <p:sp>
          <p:nvSpPr>
            <p:cNvPr id="8" name="Rounded Rectangle 3">
              <a:extLst>
                <a:ext uri="{FF2B5EF4-FFF2-40B4-BE49-F238E27FC236}">
                  <a16:creationId xmlns:a16="http://schemas.microsoft.com/office/drawing/2014/main" id="{66181455-1572-4840-8D8A-3B28B2AB255F}"/>
                </a:ext>
              </a:extLst>
            </p:cNvPr>
            <p:cNvSpPr/>
            <p:nvPr/>
          </p:nvSpPr>
          <p:spPr>
            <a:xfrm>
              <a:off x="1000462" y="2958353"/>
              <a:ext cx="2033195" cy="2710927"/>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r>
                <a:rPr lang="en-US" dirty="0"/>
                <a:t>Phonics helps the children to map sounds onto spelling, thus enabling them to decode words. </a:t>
              </a:r>
              <a:endParaRPr lang="en-GB" dirty="0"/>
            </a:p>
          </p:txBody>
        </p:sp>
        <p:sp>
          <p:nvSpPr>
            <p:cNvPr id="9" name="Rounded Rectangle 4">
              <a:extLst>
                <a:ext uri="{FF2B5EF4-FFF2-40B4-BE49-F238E27FC236}">
                  <a16:creationId xmlns:a16="http://schemas.microsoft.com/office/drawing/2014/main" id="{9C781E34-F6C4-47CF-B11C-FA6AD9D6FC79}"/>
                </a:ext>
              </a:extLst>
            </p:cNvPr>
            <p:cNvSpPr/>
            <p:nvPr/>
          </p:nvSpPr>
          <p:spPr>
            <a:xfrm>
              <a:off x="3723940" y="2958352"/>
              <a:ext cx="2033195" cy="2710928"/>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r>
                <a:rPr lang="en-US" dirty="0"/>
                <a:t>Decoding words aids the development of word recognition.</a:t>
              </a:r>
              <a:endParaRPr lang="en-GB" dirty="0"/>
            </a:p>
          </p:txBody>
        </p:sp>
        <p:sp>
          <p:nvSpPr>
            <p:cNvPr id="10" name="Rounded Rectangle 5">
              <a:extLst>
                <a:ext uri="{FF2B5EF4-FFF2-40B4-BE49-F238E27FC236}">
                  <a16:creationId xmlns:a16="http://schemas.microsoft.com/office/drawing/2014/main" id="{F40A10E7-EB13-4EA8-BDA0-D73B56F318BC}"/>
                </a:ext>
              </a:extLst>
            </p:cNvPr>
            <p:cNvSpPr/>
            <p:nvPr/>
          </p:nvSpPr>
          <p:spPr>
            <a:xfrm>
              <a:off x="6508377" y="2958351"/>
              <a:ext cx="2033195" cy="2710929"/>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r>
                <a:rPr lang="en-US" dirty="0"/>
                <a:t>Improved word recognition increases reading fluency. </a:t>
              </a:r>
              <a:endParaRPr lang="en-GB" dirty="0"/>
            </a:p>
          </p:txBody>
        </p:sp>
        <p:sp>
          <p:nvSpPr>
            <p:cNvPr id="11" name="Rounded Rectangle 6">
              <a:extLst>
                <a:ext uri="{FF2B5EF4-FFF2-40B4-BE49-F238E27FC236}">
                  <a16:creationId xmlns:a16="http://schemas.microsoft.com/office/drawing/2014/main" id="{216CB02B-8BB7-4DDD-925E-A9A3BCA2933B}"/>
                </a:ext>
              </a:extLst>
            </p:cNvPr>
            <p:cNvSpPr/>
            <p:nvPr/>
          </p:nvSpPr>
          <p:spPr>
            <a:xfrm>
              <a:off x="9231855" y="2958351"/>
              <a:ext cx="2033195" cy="2710929"/>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lvl="0"/>
              <a:r>
                <a:rPr lang="en-US" dirty="0"/>
                <a:t>As they are no longer struggling with decoding words, they can concentrate on making meaning from the text.</a:t>
              </a:r>
              <a:endParaRPr lang="en-GB" dirty="0"/>
            </a:p>
          </p:txBody>
        </p:sp>
        <p:cxnSp>
          <p:nvCxnSpPr>
            <p:cNvPr id="12" name="Straight Arrow Connector 11">
              <a:extLst>
                <a:ext uri="{FF2B5EF4-FFF2-40B4-BE49-F238E27FC236}">
                  <a16:creationId xmlns:a16="http://schemas.microsoft.com/office/drawing/2014/main" id="{B8CAF9DD-909B-4628-90B9-DFDAF5983570}"/>
                </a:ext>
              </a:extLst>
            </p:cNvPr>
            <p:cNvCxnSpPr>
              <a:stCxn id="8" idx="3"/>
              <a:endCxn id="9" idx="1"/>
            </p:cNvCxnSpPr>
            <p:nvPr/>
          </p:nvCxnSpPr>
          <p:spPr>
            <a:xfrm flipV="1">
              <a:off x="3033657" y="4313816"/>
              <a:ext cx="690283" cy="1"/>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cxnSp>
          <p:nvCxnSpPr>
            <p:cNvPr id="13" name="Straight Arrow Connector 12">
              <a:extLst>
                <a:ext uri="{FF2B5EF4-FFF2-40B4-BE49-F238E27FC236}">
                  <a16:creationId xmlns:a16="http://schemas.microsoft.com/office/drawing/2014/main" id="{9B0F4AC6-1EE3-456E-AE5D-2573E77D857B}"/>
                </a:ext>
              </a:extLst>
            </p:cNvPr>
            <p:cNvCxnSpPr/>
            <p:nvPr/>
          </p:nvCxnSpPr>
          <p:spPr>
            <a:xfrm flipV="1">
              <a:off x="5757135" y="4313814"/>
              <a:ext cx="690283" cy="1"/>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cxnSp>
          <p:nvCxnSpPr>
            <p:cNvPr id="14" name="Straight Arrow Connector 13">
              <a:extLst>
                <a:ext uri="{FF2B5EF4-FFF2-40B4-BE49-F238E27FC236}">
                  <a16:creationId xmlns:a16="http://schemas.microsoft.com/office/drawing/2014/main" id="{3F6F09AA-BCF0-422F-BDA9-C00FE4B8565B}"/>
                </a:ext>
              </a:extLst>
            </p:cNvPr>
            <p:cNvCxnSpPr/>
            <p:nvPr/>
          </p:nvCxnSpPr>
          <p:spPr>
            <a:xfrm flipV="1">
              <a:off x="8511092" y="4313814"/>
              <a:ext cx="690283" cy="1"/>
            </a:xfrm>
            <a:prstGeom prst="straightConnector1">
              <a:avLst/>
            </a:prstGeom>
            <a:ln w="76200">
              <a:tailEnd type="triangle"/>
            </a:ln>
          </p:spPr>
          <p:style>
            <a:lnRef idx="3">
              <a:schemeClr val="dk1"/>
            </a:lnRef>
            <a:fillRef idx="0">
              <a:schemeClr val="dk1"/>
            </a:fillRef>
            <a:effectRef idx="2">
              <a:schemeClr val="dk1"/>
            </a:effectRef>
            <a:fontRef idx="minor">
              <a:schemeClr val="tx1"/>
            </a:fontRef>
          </p:style>
        </p:cxnSp>
      </p:grpSp>
      <p:pic>
        <p:nvPicPr>
          <p:cNvPr id="15" name="Picture 14">
            <a:extLst>
              <a:ext uri="{FF2B5EF4-FFF2-40B4-BE49-F238E27FC236}">
                <a16:creationId xmlns:a16="http://schemas.microsoft.com/office/drawing/2014/main" id="{41455045-71D2-4EF6-AF6D-1D548C5625CD}"/>
              </a:ext>
            </a:extLst>
          </p:cNvPr>
          <p:cNvPicPr/>
          <p:nvPr/>
        </p:nvPicPr>
        <p:blipFill>
          <a:blip r:embed="rId6">
            <a:extLst>
              <a:ext uri="{28A0092B-C50C-407E-A947-70E740481C1C}">
                <a14:useLocalDpi xmlns:a14="http://schemas.microsoft.com/office/drawing/2010/main" val="0"/>
              </a:ext>
            </a:extLst>
          </a:blip>
          <a:stretch>
            <a:fillRect/>
          </a:stretch>
        </p:blipFill>
        <p:spPr>
          <a:xfrm>
            <a:off x="276225" y="5880100"/>
            <a:ext cx="687481" cy="814990"/>
          </a:xfrm>
          <a:prstGeom prst="rect">
            <a:avLst/>
          </a:prstGeom>
        </p:spPr>
      </p:pic>
      <p:pic>
        <p:nvPicPr>
          <p:cNvPr id="16" name="Picture 15">
            <a:extLst>
              <a:ext uri="{FF2B5EF4-FFF2-40B4-BE49-F238E27FC236}">
                <a16:creationId xmlns:a16="http://schemas.microsoft.com/office/drawing/2014/main" id="{B283B783-A0EF-4788-B31C-60F3D3BEDD91}"/>
              </a:ext>
            </a:extLst>
          </p:cNvPr>
          <p:cNvPicPr/>
          <p:nvPr/>
        </p:nvPicPr>
        <p:blipFill>
          <a:blip r:embed="rId7">
            <a:extLst>
              <a:ext uri="{28A0092B-C50C-407E-A947-70E740481C1C}">
                <a14:useLocalDpi xmlns:a14="http://schemas.microsoft.com/office/drawing/2010/main" val="0"/>
              </a:ext>
            </a:extLst>
          </a:blip>
          <a:stretch>
            <a:fillRect/>
          </a:stretch>
        </p:blipFill>
        <p:spPr>
          <a:xfrm>
            <a:off x="11228294" y="5807272"/>
            <a:ext cx="866677" cy="887818"/>
          </a:xfrm>
          <a:prstGeom prst="rect">
            <a:avLst/>
          </a:prstGeom>
        </p:spPr>
      </p:pic>
      <p:pic>
        <p:nvPicPr>
          <p:cNvPr id="2" name="Audio 1">
            <a:hlinkClick r:id="" action="ppaction://media"/>
            <a:extLst>
              <a:ext uri="{FF2B5EF4-FFF2-40B4-BE49-F238E27FC236}">
                <a16:creationId xmlns:a16="http://schemas.microsoft.com/office/drawing/2014/main" id="{4639E4FB-3AE3-47E2-8406-F709556B211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090479331"/>
      </p:ext>
    </p:extLst>
  </p:cSld>
  <p:clrMapOvr>
    <a:masterClrMapping/>
  </p:clrMapOvr>
  <mc:AlternateContent xmlns:mc="http://schemas.openxmlformats.org/markup-compatibility/2006" xmlns:p14="http://schemas.microsoft.com/office/powerpoint/2010/main">
    <mc:Choice Requires="p14">
      <p:transition spd="slow" p14:dur="2000" advTm="56602"/>
    </mc:Choice>
    <mc:Fallback xmlns="">
      <p:transition spd="slow" advTm="566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FEB19-12E3-4BCF-B682-3FD6C554FBCB}"/>
              </a:ext>
            </a:extLst>
          </p:cNvPr>
          <p:cNvSpPr>
            <a:spLocks noGrp="1"/>
          </p:cNvSpPr>
          <p:nvPr>
            <p:ph type="title"/>
          </p:nvPr>
        </p:nvSpPr>
        <p:spPr>
          <a:xfrm>
            <a:off x="1300655" y="375635"/>
            <a:ext cx="10515600" cy="1325563"/>
          </a:xfrm>
        </p:spPr>
        <p:txBody>
          <a:bodyPr/>
          <a:lstStyle/>
          <a:p>
            <a:r>
              <a:rPr lang="en-GB" dirty="0">
                <a:solidFill>
                  <a:srgbClr val="7030A0"/>
                </a:solidFill>
                <a:latin typeface="+mn-lt"/>
              </a:rPr>
              <a:t>Phonics screening check</a:t>
            </a:r>
          </a:p>
        </p:txBody>
      </p:sp>
      <p:sp>
        <p:nvSpPr>
          <p:cNvPr id="3" name="Content Placeholder 2">
            <a:extLst>
              <a:ext uri="{FF2B5EF4-FFF2-40B4-BE49-F238E27FC236}">
                <a16:creationId xmlns:a16="http://schemas.microsoft.com/office/drawing/2014/main" id="{158C652B-B9DE-4BF7-A645-6D7E42518BE0}"/>
              </a:ext>
            </a:extLst>
          </p:cNvPr>
          <p:cNvSpPr>
            <a:spLocks noGrp="1"/>
          </p:cNvSpPr>
          <p:nvPr>
            <p:ph idx="1"/>
          </p:nvPr>
        </p:nvSpPr>
        <p:spPr>
          <a:xfrm>
            <a:off x="1300655" y="1701198"/>
            <a:ext cx="8726214" cy="4351338"/>
          </a:xfrm>
        </p:spPr>
        <p:txBody>
          <a:bodyPr/>
          <a:lstStyle/>
          <a:p>
            <a:pPr marL="571500" indent="-571500"/>
            <a:r>
              <a:rPr lang="en-US" dirty="0"/>
              <a:t>Statutory assessment conducted in every school in the summer term of Year 1</a:t>
            </a:r>
          </a:p>
          <a:p>
            <a:pPr marL="571500" indent="-571500"/>
            <a:r>
              <a:rPr lang="en-US" dirty="0"/>
              <a:t>Introduced in 2011, to ensure that all children have learnt phonic decoding to an age-appropriate standard</a:t>
            </a:r>
          </a:p>
          <a:p>
            <a:pPr marL="571500" indent="-571500"/>
            <a:endParaRPr lang="en-US" dirty="0"/>
          </a:p>
          <a:p>
            <a:pPr marL="0" indent="0">
              <a:buNone/>
            </a:pPr>
            <a:r>
              <a:rPr lang="en-US" b="1" dirty="0"/>
              <a:t>40 words</a:t>
            </a:r>
          </a:p>
          <a:p>
            <a:r>
              <a:rPr lang="en-US" b="1" dirty="0"/>
              <a:t>Section 1 </a:t>
            </a:r>
            <a:r>
              <a:rPr lang="en-US" dirty="0"/>
              <a:t>– 8 real words and 12 pseudo words</a:t>
            </a:r>
          </a:p>
          <a:p>
            <a:r>
              <a:rPr lang="en-US" b="1" dirty="0"/>
              <a:t>Section 2 </a:t>
            </a:r>
            <a:r>
              <a:rPr lang="en-US" dirty="0"/>
              <a:t>– 12 real words and 8 pseudo words</a:t>
            </a:r>
          </a:p>
          <a:p>
            <a:endParaRPr lang="en-GB" dirty="0"/>
          </a:p>
        </p:txBody>
      </p:sp>
      <p:pic>
        <p:nvPicPr>
          <p:cNvPr id="6" name="Audio 5">
            <a:hlinkClick r:id="" action="ppaction://media"/>
            <a:extLst>
              <a:ext uri="{FF2B5EF4-FFF2-40B4-BE49-F238E27FC236}">
                <a16:creationId xmlns:a16="http://schemas.microsoft.com/office/drawing/2014/main" id="{D58B3BCE-A595-47FC-9DE3-AC22CABEB83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208987544"/>
      </p:ext>
    </p:extLst>
  </p:cSld>
  <p:clrMapOvr>
    <a:masterClrMapping/>
  </p:clrMapOvr>
  <mc:AlternateContent xmlns:mc="http://schemas.openxmlformats.org/markup-compatibility/2006" xmlns:p14="http://schemas.microsoft.com/office/powerpoint/2010/main">
    <mc:Choice Requires="p14">
      <p:transition spd="slow" p14:dur="2000" advTm="80555"/>
    </mc:Choice>
    <mc:Fallback xmlns="">
      <p:transition spd="slow" advTm="805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5C2F7-1E96-4550-B841-F74D44A4B930}"/>
              </a:ext>
            </a:extLst>
          </p:cNvPr>
          <p:cNvSpPr>
            <a:spLocks noGrp="1"/>
          </p:cNvSpPr>
          <p:nvPr>
            <p:ph type="title"/>
          </p:nvPr>
        </p:nvSpPr>
        <p:spPr>
          <a:xfrm>
            <a:off x="1321676" y="242887"/>
            <a:ext cx="10515600" cy="1325563"/>
          </a:xfrm>
        </p:spPr>
        <p:txBody>
          <a:bodyPr/>
          <a:lstStyle/>
          <a:p>
            <a:r>
              <a:rPr lang="en-GB" dirty="0">
                <a:solidFill>
                  <a:srgbClr val="7030A0"/>
                </a:solidFill>
                <a:latin typeface="+mn-lt"/>
              </a:rPr>
              <a:t>Phonics screening check</a:t>
            </a:r>
            <a:endParaRPr lang="en-GB" dirty="0">
              <a:latin typeface="+mn-lt"/>
            </a:endParaRPr>
          </a:p>
        </p:txBody>
      </p:sp>
      <p:pic>
        <p:nvPicPr>
          <p:cNvPr id="4" name="Content Placeholder 3">
            <a:extLst>
              <a:ext uri="{FF2B5EF4-FFF2-40B4-BE49-F238E27FC236}">
                <a16:creationId xmlns:a16="http://schemas.microsoft.com/office/drawing/2014/main" id="{3CE8ADE4-BF71-46CF-8364-0215B2B36B81}"/>
              </a:ext>
            </a:extLst>
          </p:cNvPr>
          <p:cNvPicPr>
            <a:picLocks noGrp="1" noChangeAspect="1"/>
          </p:cNvPicPr>
          <p:nvPr>
            <p:ph idx="1"/>
          </p:nvPr>
        </p:nvPicPr>
        <p:blipFill>
          <a:blip r:embed="rId5"/>
          <a:stretch>
            <a:fillRect/>
          </a:stretch>
        </p:blipFill>
        <p:spPr>
          <a:xfrm>
            <a:off x="838200" y="1815115"/>
            <a:ext cx="3140874" cy="4351338"/>
          </a:xfrm>
          <a:prstGeom prst="rect">
            <a:avLst/>
          </a:prstGeom>
        </p:spPr>
      </p:pic>
      <p:pic>
        <p:nvPicPr>
          <p:cNvPr id="5" name="Picture 2" descr="Preparing For The Phonics Screening Test | Monster Phonics">
            <a:extLst>
              <a:ext uri="{FF2B5EF4-FFF2-40B4-BE49-F238E27FC236}">
                <a16:creationId xmlns:a16="http://schemas.microsoft.com/office/drawing/2014/main" id="{068AAFE5-C425-487D-B210-AD10E5A6AE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52441" y="1568450"/>
            <a:ext cx="7029450" cy="4924425"/>
          </a:xfrm>
          <a:prstGeom prst="rect">
            <a:avLst/>
          </a:prstGeom>
          <a:noFill/>
          <a:extLst>
            <a:ext uri="{909E8E84-426E-40DD-AFC4-6F175D3DCCD1}">
              <a14:hiddenFill xmlns:a14="http://schemas.microsoft.com/office/drawing/2010/main">
                <a:solidFill>
                  <a:srgbClr val="FFFFFF"/>
                </a:solidFill>
              </a14:hiddenFill>
            </a:ext>
          </a:extLst>
        </p:spPr>
      </p:pic>
      <p:pic>
        <p:nvPicPr>
          <p:cNvPr id="8" name="Audio 7">
            <a:hlinkClick r:id="" action="ppaction://media"/>
            <a:extLst>
              <a:ext uri="{FF2B5EF4-FFF2-40B4-BE49-F238E27FC236}">
                <a16:creationId xmlns:a16="http://schemas.microsoft.com/office/drawing/2014/main" id="{9A102373-7AAB-4E9F-AB21-7B84956E62B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043452010"/>
      </p:ext>
    </p:extLst>
  </p:cSld>
  <p:clrMapOvr>
    <a:masterClrMapping/>
  </p:clrMapOvr>
  <mc:AlternateContent xmlns:mc="http://schemas.openxmlformats.org/markup-compatibility/2006" xmlns:p14="http://schemas.microsoft.com/office/powerpoint/2010/main">
    <mc:Choice Requires="p14">
      <p:transition spd="slow" p14:dur="2000" advTm="45253"/>
    </mc:Choice>
    <mc:Fallback xmlns="">
      <p:transition spd="slow" advTm="452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892D6E81FD42140BB32FEB5CD0E7DE1" ma:contentTypeVersion="14" ma:contentTypeDescription="Create a new document." ma:contentTypeScope="" ma:versionID="de2701664e2af1428dbf64fb5834ce06">
  <xsd:schema xmlns:xsd="http://www.w3.org/2001/XMLSchema" xmlns:xs="http://www.w3.org/2001/XMLSchema" xmlns:p="http://schemas.microsoft.com/office/2006/metadata/properties" xmlns:ns3="abd0c351-86b0-4ffc-8def-049ad05774ff" xmlns:ns4="437746b5-63f7-4444-9efd-7130d4ca14d2" targetNamespace="http://schemas.microsoft.com/office/2006/metadata/properties" ma:root="true" ma:fieldsID="184cbef136106f6a5b35badf89aba408" ns3:_="" ns4:_="">
    <xsd:import namespace="abd0c351-86b0-4ffc-8def-049ad05774ff"/>
    <xsd:import namespace="437746b5-63f7-4444-9efd-7130d4ca14d2"/>
    <xsd:element name="properties">
      <xsd:complexType>
        <xsd:sequence>
          <xsd:element name="documentManagement">
            <xsd:complexType>
              <xsd:all>
                <xsd:element ref="ns3:MediaServiceMetadata" minOccurs="0"/>
                <xsd:element ref="ns3:MediaServiceFastMetadata" minOccurs="0"/>
                <xsd:element ref="ns3:MediaServiceDateTaken" minOccurs="0"/>
                <xsd:element ref="ns4:SharedWithUsers" minOccurs="0"/>
                <xsd:element ref="ns4:SharedWithDetails" minOccurs="0"/>
                <xsd:element ref="ns4:SharingHintHash" minOccurs="0"/>
                <xsd:element ref="ns3:MediaServiceAutoTags"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bd0c351-86b0-4ffc-8def-049ad05774f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37746b5-63f7-4444-9efd-7130d4ca14d2"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SharingHintHash" ma:index="13"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38DF42F-EED3-4EDE-9992-053BF7CCE31C}">
  <ds:schemaRefs>
    <ds:schemaRef ds:uri="http://schemas.microsoft.com/office/2006/documentManagement/types"/>
    <ds:schemaRef ds:uri="http://purl.org/dc/terms/"/>
    <ds:schemaRef ds:uri="http://purl.org/dc/elements/1.1/"/>
    <ds:schemaRef ds:uri="abd0c351-86b0-4ffc-8def-049ad05774ff"/>
    <ds:schemaRef ds:uri="http://schemas.microsoft.com/office/infopath/2007/PartnerControls"/>
    <ds:schemaRef ds:uri="437746b5-63f7-4444-9efd-7130d4ca14d2"/>
    <ds:schemaRef ds:uri="http://www.w3.org/XML/1998/namespace"/>
    <ds:schemaRef ds:uri="http://schemas.openxmlformats.org/package/2006/metadata/core-properties"/>
    <ds:schemaRef ds:uri="http://purl.org/dc/dcmitype/"/>
    <ds:schemaRef ds:uri="http://schemas.microsoft.com/office/2006/metadata/properties"/>
  </ds:schemaRefs>
</ds:datastoreItem>
</file>

<file path=customXml/itemProps2.xml><?xml version="1.0" encoding="utf-8"?>
<ds:datastoreItem xmlns:ds="http://schemas.openxmlformats.org/officeDocument/2006/customXml" ds:itemID="{CAAB9152-42EC-4CDA-8F51-E3EDAF674E7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bd0c351-86b0-4ffc-8def-049ad05774ff"/>
    <ds:schemaRef ds:uri="437746b5-63f7-4444-9efd-7130d4ca14d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6EF93CA-2D6C-4126-ACE0-04FD2EE2814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1615</TotalTime>
  <Words>1405</Words>
  <Application>Microsoft Office PowerPoint</Application>
  <PresentationFormat>Widescreen</PresentationFormat>
  <Paragraphs>117</Paragraphs>
  <Slides>13</Slides>
  <Notes>9</Notes>
  <HiddenSlides>0</HiddenSlides>
  <MMClips>13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Why Phonics is important</vt:lpstr>
      <vt:lpstr>Phonics screening check</vt:lpstr>
      <vt:lpstr>Phonics screening check</vt:lpstr>
      <vt:lpstr>What we are doing in school</vt:lpstr>
      <vt:lpstr>How to help support your child</vt:lpstr>
      <vt:lpstr>Phonics Screening Check Support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Laura.Theobald</dc:creator>
  <cp:lastModifiedBy>Hayley Barkley</cp:lastModifiedBy>
  <cp:revision>55</cp:revision>
  <dcterms:created xsi:type="dcterms:W3CDTF">2022-05-09T14:57:37Z</dcterms:created>
  <dcterms:modified xsi:type="dcterms:W3CDTF">2025-05-16T09:20:27Z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0x010100B892D6E81FD42140BB32FEB5CD0E7DE1</vt:lpwstr>
  </property>
</Properties>
</file>