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F1E1D8-E75A-1F8D-021D-F4DABB639627}" v="367" dt="2024-02-04T16:57:06.709"/>
    <p1510:client id="{A82BC69C-5B8B-5F04-41FE-D8353A319707}" v="75" dt="2024-02-06T12:43:41.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6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229C7529-C55A-4FFA-AF54-23A3D92AE5B3}"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48455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89120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9C7529-C55A-4FFA-AF54-23A3D92AE5B3}"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46695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9C7529-C55A-4FFA-AF54-23A3D92AE5B3}"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2397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9C7529-C55A-4FFA-AF54-23A3D92AE5B3}"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770570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9C7529-C55A-4FFA-AF54-23A3D92AE5B3}"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5785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9C7529-C55A-4FFA-AF54-23A3D92AE5B3}"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20871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7529-C55A-4FFA-AF54-23A3D92AE5B3}"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111810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311359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29C7529-C55A-4FFA-AF54-23A3D92AE5B3}"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462980-EB95-4570-8D78-956AE42C4A2B}" type="slidenum">
              <a:rPr lang="en-GB" smtClean="0"/>
              <a:t>‹#›</a:t>
            </a:fld>
            <a:endParaRPr lang="en-GB"/>
          </a:p>
        </p:txBody>
      </p:sp>
    </p:spTree>
    <p:extLst>
      <p:ext uri="{BB962C8B-B14F-4D97-AF65-F5344CB8AC3E}">
        <p14:creationId xmlns:p14="http://schemas.microsoft.com/office/powerpoint/2010/main" val="4080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29C7529-C55A-4FFA-AF54-23A3D92AE5B3}" type="datetimeFigureOut">
              <a:rPr lang="en-GB" smtClean="0"/>
              <a:t>19/02/2024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E462980-EB95-4570-8D78-956AE42C4A2B}" type="slidenum">
              <a:rPr lang="en-GB" smtClean="0"/>
              <a:t>‹#›</a:t>
            </a:fld>
            <a:endParaRPr lang="en-GB"/>
          </a:p>
        </p:txBody>
      </p:sp>
    </p:spTree>
    <p:extLst>
      <p:ext uri="{BB962C8B-B14F-4D97-AF65-F5344CB8AC3E}">
        <p14:creationId xmlns:p14="http://schemas.microsoft.com/office/powerpoint/2010/main" val="424338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honicsplay.co.uk/resources" TargetMode="Externa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hyperlink" Target="https://essentiallettersandsounds.org/parents/" TargetMode="Externa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31305" y="228391"/>
            <a:ext cx="6246882" cy="1507644"/>
          </a:xfrm>
          <a:prstGeom prst="rect">
            <a:avLst/>
          </a:prstGeom>
          <a:solidFill>
            <a:srgbClr val="FFFFFF"/>
          </a:solidFill>
          <a:ln w="28575" algn="ctr">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ts val="100"/>
              </a:spcAft>
            </a:pPr>
            <a:r>
              <a:rPr lang="en-GB" altLang="en-US" sz="4000" b="1">
                <a:solidFill>
                  <a:srgbClr val="000000"/>
                </a:solidFill>
                <a:latin typeface="Calibri"/>
                <a:cs typeface="Calibri"/>
              </a:rPr>
              <a:t> </a:t>
            </a:r>
            <a:r>
              <a:rPr kumimoji="0" lang="en-GB" altLang="en-US" sz="4000" b="1" i="0" u="none" strike="noStrike" cap="none" normalizeH="0" baseline="0">
                <a:ln>
                  <a:noFill/>
                </a:ln>
                <a:solidFill>
                  <a:srgbClr val="000000"/>
                </a:solidFill>
                <a:effectLst/>
                <a:latin typeface="Calibri"/>
                <a:cs typeface="Calibri"/>
              </a:rPr>
              <a:t>Year </a:t>
            </a:r>
            <a:r>
              <a:rPr lang="en-GB" altLang="en-US" sz="4000" b="1">
                <a:solidFill>
                  <a:srgbClr val="000000"/>
                </a:solidFill>
                <a:latin typeface="Calibri"/>
                <a:cs typeface="Calibri"/>
              </a:rPr>
              <a:t>1 </a:t>
            </a:r>
            <a:r>
              <a:rPr kumimoji="0" lang="en-GB" altLang="en-US" sz="4000" b="1" i="0" u="none" strike="noStrike" cap="none" normalizeH="0" baseline="0">
                <a:ln>
                  <a:noFill/>
                </a:ln>
                <a:solidFill>
                  <a:srgbClr val="000000"/>
                </a:solidFill>
                <a:effectLst/>
                <a:latin typeface="Calibri"/>
                <a:cs typeface="Calibri"/>
              </a:rPr>
              <a:t>Newsletter</a:t>
            </a:r>
          </a:p>
          <a:p>
            <a:pPr algn="ctr" defTabSz="914400" eaLnBrk="0" fontAlgn="base" hangingPunct="0">
              <a:spcBef>
                <a:spcPct val="0"/>
              </a:spcBef>
              <a:spcAft>
                <a:spcPts val="100"/>
              </a:spcAft>
            </a:pPr>
            <a:endParaRPr kumimoji="0" lang="en-GB" altLang="en-US" sz="800" b="1" i="0" u="none" strike="noStrike" cap="none" normalizeH="0" baseline="0">
              <a:ln>
                <a:noFill/>
              </a:ln>
              <a:solidFill>
                <a:srgbClr val="000000"/>
              </a:solidFill>
              <a:effectLst/>
              <a:latin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000000"/>
                </a:solidFill>
                <a:effectLst/>
                <a:latin typeface="Calibri" panose="020F0502020204030204" pitchFamily="34" charset="0"/>
              </a:rPr>
              <a:t>  </a:t>
            </a:r>
            <a:r>
              <a:rPr lang="en-GB" altLang="en-US" sz="3200" b="1">
                <a:solidFill>
                  <a:srgbClr val="000000"/>
                </a:solidFill>
                <a:latin typeface="Calibri" panose="020F0502020204030204" pitchFamily="34" charset="0"/>
              </a:rPr>
              <a:t>Spring 2</a:t>
            </a:r>
            <a:r>
              <a:rPr kumimoji="0" lang="en-GB" altLang="en-US" sz="3200" b="1" i="0" u="none" strike="noStrike" cap="none" normalizeH="0" baseline="0">
                <a:ln>
                  <a:noFill/>
                </a:ln>
                <a:solidFill>
                  <a:srgbClr val="000000"/>
                </a:solidFill>
                <a:effectLst/>
                <a:latin typeface="Calibri" panose="020F0502020204030204" pitchFamily="34" charset="0"/>
              </a:rPr>
              <a:t>—2023/2024</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
        <p:nvSpPr>
          <p:cNvPr id="7" name="Text Box 4"/>
          <p:cNvSpPr txBox="1">
            <a:spLocks noChangeArrowheads="1"/>
          </p:cNvSpPr>
          <p:nvPr/>
        </p:nvSpPr>
        <p:spPr bwMode="auto">
          <a:xfrm>
            <a:off x="331305" y="1953176"/>
            <a:ext cx="3097695" cy="239038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Notices and Reminders</a:t>
            </a: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Please can we remind our families that drinking bottles must only have water in them. </a:t>
            </a:r>
          </a:p>
          <a:p>
            <a:pPr algn="ctr" defTabSz="914400" eaLnBrk="0" fontAlgn="base" hangingPunct="0">
              <a:spcBef>
                <a:spcPct val="0"/>
              </a:spcBef>
              <a:spcAft>
                <a:spcPct val="0"/>
              </a:spcAft>
            </a:pPr>
            <a:endParaRPr lang="en-GB" altLang="en-US" sz="1100" dirty="0">
              <a:solidFill>
                <a:srgbClr val="000000"/>
              </a:solidFill>
              <a:latin typeface="Calibri" panose="020F0502020204030204" pitchFamily="34" charset="0"/>
            </a:endParaRP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rPr>
              <a:t>Below is a link to help with pronouncing all the different ELS phases sounds in phonics</a:t>
            </a:r>
          </a:p>
          <a:p>
            <a:pPr algn="ctr" defTabSz="914400" eaLnBrk="0" fontAlgn="base" hangingPunct="0">
              <a:spcBef>
                <a:spcPct val="0"/>
              </a:spcBef>
              <a:spcAft>
                <a:spcPct val="0"/>
              </a:spcAft>
            </a:pPr>
            <a:r>
              <a:rPr lang="en-GB" altLang="en-US" sz="1200" dirty="0">
                <a:solidFill>
                  <a:srgbClr val="000000"/>
                </a:solidFill>
                <a:latin typeface="Calibri" panose="020F0502020204030204" pitchFamily="34" charset="0"/>
                <a:hlinkClick r:id="rId2"/>
              </a:rPr>
              <a:t>https://essentiallettersandsounds.org/parents/</a:t>
            </a:r>
            <a:endParaRPr lang="en-GB" altLang="en-US" sz="1200" dirty="0">
              <a:solidFill>
                <a:srgbClr val="000000"/>
              </a:solidFill>
              <a:latin typeface="Calibri" panose="020F0502020204030204" pitchFamily="34" charset="0"/>
            </a:endParaRPr>
          </a:p>
          <a:p>
            <a:pPr algn="ctr" defTabSz="914400" eaLnBrk="0" fontAlgn="base" hangingPunct="0">
              <a:spcBef>
                <a:spcPct val="0"/>
              </a:spcBef>
              <a:spcAft>
                <a:spcPct val="0"/>
              </a:spcAft>
            </a:pPr>
            <a:endParaRPr lang="en-GB" altLang="en-US" sz="1100" dirty="0">
              <a:solidFill>
                <a:srgbClr val="000000"/>
              </a:solidFill>
              <a:latin typeface="Calibri" panose="020F0502020204030204" pitchFamily="34" charset="0"/>
            </a:endParaRPr>
          </a:p>
          <a:p>
            <a:pPr algn="ctr" defTabSz="914400"/>
            <a:r>
              <a:rPr lang="en-GB" sz="1200" dirty="0"/>
              <a:t>There are some fantastic free games on </a:t>
            </a:r>
          </a:p>
          <a:p>
            <a:pPr algn="ctr" defTabSz="914400"/>
            <a:r>
              <a:rPr lang="en-GB" sz="1200" dirty="0"/>
              <a:t>Phonics Play that will help with blending to read </a:t>
            </a:r>
            <a:r>
              <a:rPr lang="en-GB" sz="1200" dirty="0">
                <a:hlinkClick r:id="rId3"/>
              </a:rPr>
              <a:t>https://www.phonicsplay.co.uk/resources</a:t>
            </a:r>
            <a:endParaRPr lang="en-GB" sz="1200" dirty="0"/>
          </a:p>
          <a:p>
            <a:pPr algn="ctr" defTabSz="914400" eaLnBrk="0" fontAlgn="base" hangingPunct="0">
              <a:spcBef>
                <a:spcPct val="0"/>
              </a:spcBef>
              <a:spcAft>
                <a:spcPct val="0"/>
              </a:spcAft>
            </a:pPr>
            <a:endParaRPr lang="en-GB" altLang="en-US" sz="1200" dirty="0">
              <a:solidFill>
                <a:srgbClr val="000000"/>
              </a:solidFill>
              <a:latin typeface="Calibri" panose="020F0502020204030204" pitchFamily="34" charset="0"/>
            </a:endParaRPr>
          </a:p>
          <a:p>
            <a:pPr algn="ctr" defTabSz="914400" eaLnBrk="0" fontAlgn="base" hangingPunct="0">
              <a:spcBef>
                <a:spcPct val="0"/>
              </a:spcBef>
              <a:spcAft>
                <a:spcPct val="0"/>
              </a:spcAft>
            </a:pPr>
            <a:endParaRPr lang="en-GB" altLang="en-US" sz="1600" dirty="0">
              <a:solidFill>
                <a:srgbClr val="000000"/>
              </a:solidFill>
              <a:latin typeface="Calibri" panose="020F0502020204030204" pitchFamily="34" charset="0"/>
            </a:endParaRPr>
          </a:p>
        </p:txBody>
      </p:sp>
      <p:sp>
        <p:nvSpPr>
          <p:cNvPr id="8" name="Text Box 5"/>
          <p:cNvSpPr txBox="1">
            <a:spLocks noChangeArrowheads="1"/>
          </p:cNvSpPr>
          <p:nvPr/>
        </p:nvSpPr>
        <p:spPr bwMode="auto">
          <a:xfrm>
            <a:off x="341244" y="4455225"/>
            <a:ext cx="3087756" cy="247954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ea typeface="Calibri"/>
                <a:cs typeface="Calibri"/>
              </a:rPr>
              <a:t>Phonics</a:t>
            </a:r>
          </a:p>
          <a:p>
            <a:pPr algn="ctr" defTabSz="914400"/>
            <a:r>
              <a:rPr lang="en-GB" sz="1100" dirty="0">
                <a:solidFill>
                  <a:srgbClr val="000000"/>
                </a:solidFill>
                <a:latin typeface="Calibri"/>
                <a:ea typeface="Calibri"/>
                <a:cs typeface="Calibri"/>
              </a:rPr>
              <a:t>The children are learning alternative spellings for previously taught sounds:</a:t>
            </a:r>
          </a:p>
          <a:p>
            <a:pPr algn="ctr" defTabSz="914400"/>
            <a:endParaRPr lang="en-US" sz="1100" dirty="0">
              <a:solidFill>
                <a:srgbClr val="000000"/>
              </a:solidFill>
              <a:latin typeface="Calibri"/>
              <a:ea typeface="Calibri"/>
              <a:cs typeface="Calibri"/>
            </a:endParaRPr>
          </a:p>
          <a:p>
            <a:pPr algn="ctr" defTabSz="914400"/>
            <a:r>
              <a:rPr lang="en-US" sz="1100" dirty="0">
                <a:solidFill>
                  <a:srgbClr val="000000"/>
                </a:solidFill>
                <a:latin typeface="Calibri"/>
                <a:ea typeface="Calibri"/>
                <a:cs typeface="Calibri"/>
              </a:rPr>
              <a:t>/u/ o (br</a:t>
            </a:r>
            <a:r>
              <a:rPr lang="en-US" sz="1100" b="1" dirty="0">
                <a:solidFill>
                  <a:srgbClr val="000000"/>
                </a:solidFill>
                <a:latin typeface="Calibri"/>
                <a:ea typeface="Calibri"/>
                <a:cs typeface="Calibri"/>
              </a:rPr>
              <a:t>o</a:t>
            </a:r>
            <a:r>
              <a:rPr lang="en-US" sz="1100" dirty="0">
                <a:solidFill>
                  <a:srgbClr val="000000"/>
                </a:solidFill>
                <a:latin typeface="Calibri"/>
                <a:ea typeface="Calibri"/>
                <a:cs typeface="Calibri"/>
              </a:rPr>
              <a:t>ther)  /j/ g (</a:t>
            </a:r>
            <a:r>
              <a:rPr lang="en-US" sz="1100" b="1" dirty="0">
                <a:solidFill>
                  <a:srgbClr val="000000"/>
                </a:solidFill>
                <a:latin typeface="Calibri"/>
                <a:ea typeface="Calibri"/>
                <a:cs typeface="Calibri"/>
              </a:rPr>
              <a:t>g</a:t>
            </a:r>
            <a:r>
              <a:rPr lang="en-US" sz="1100" dirty="0">
                <a:solidFill>
                  <a:srgbClr val="000000"/>
                </a:solidFill>
                <a:latin typeface="Calibri"/>
                <a:ea typeface="Calibri"/>
                <a:cs typeface="Calibri"/>
              </a:rPr>
              <a:t>em), /j/ ge (frin</a:t>
            </a:r>
            <a:r>
              <a:rPr lang="en-US" sz="1100" b="1" dirty="0">
                <a:solidFill>
                  <a:srgbClr val="000000"/>
                </a:solidFill>
                <a:latin typeface="Calibri"/>
                <a:ea typeface="Calibri"/>
                <a:cs typeface="Calibri"/>
              </a:rPr>
              <a:t>ge</a:t>
            </a:r>
            <a:r>
              <a:rPr lang="en-US" sz="1100" dirty="0">
                <a:solidFill>
                  <a:srgbClr val="000000"/>
                </a:solidFill>
                <a:latin typeface="Calibri"/>
                <a:ea typeface="Calibri"/>
                <a:cs typeface="Calibri"/>
              </a:rPr>
              <a:t>) </a:t>
            </a:r>
          </a:p>
          <a:p>
            <a:pPr algn="ctr" defTabSz="914400"/>
            <a:r>
              <a:rPr lang="en-US" sz="1100" dirty="0">
                <a:solidFill>
                  <a:srgbClr val="000000"/>
                </a:solidFill>
                <a:latin typeface="Calibri"/>
                <a:ea typeface="Calibri"/>
                <a:cs typeface="Calibri"/>
              </a:rPr>
              <a:t>/j/ dge (bri</a:t>
            </a:r>
            <a:r>
              <a:rPr lang="en-US" sz="1100" b="1" dirty="0">
                <a:solidFill>
                  <a:srgbClr val="000000"/>
                </a:solidFill>
                <a:latin typeface="Calibri"/>
                <a:ea typeface="Calibri"/>
                <a:cs typeface="Calibri"/>
              </a:rPr>
              <a:t>dge</a:t>
            </a:r>
            <a:r>
              <a:rPr lang="en-US" sz="1100" dirty="0">
                <a:solidFill>
                  <a:srgbClr val="000000"/>
                </a:solidFill>
                <a:latin typeface="Calibri"/>
                <a:ea typeface="Calibri"/>
                <a:cs typeface="Calibri"/>
              </a:rPr>
              <a:t>)  /s/st (li</a:t>
            </a:r>
            <a:r>
              <a:rPr lang="en-US" sz="1100" b="1" dirty="0">
                <a:solidFill>
                  <a:srgbClr val="000000"/>
                </a:solidFill>
                <a:latin typeface="Calibri"/>
                <a:ea typeface="Calibri"/>
                <a:cs typeface="Calibri"/>
              </a:rPr>
              <a:t>s</a:t>
            </a:r>
            <a:r>
              <a:rPr lang="en-US" sz="1100" dirty="0">
                <a:solidFill>
                  <a:srgbClr val="000000"/>
                </a:solidFill>
                <a:latin typeface="Calibri"/>
                <a:ea typeface="Calibri"/>
                <a:cs typeface="Calibri"/>
              </a:rPr>
              <a:t>ten)   /s/ce (fen</a:t>
            </a:r>
            <a:r>
              <a:rPr lang="en-US" sz="1100" b="1" dirty="0">
                <a:solidFill>
                  <a:srgbClr val="000000"/>
                </a:solidFill>
                <a:latin typeface="Calibri"/>
                <a:ea typeface="Calibri"/>
                <a:cs typeface="Calibri"/>
              </a:rPr>
              <a:t>ce</a:t>
            </a:r>
            <a:r>
              <a:rPr lang="en-US" sz="1100" dirty="0">
                <a:solidFill>
                  <a:srgbClr val="000000"/>
                </a:solidFill>
                <a:latin typeface="Calibri"/>
                <a:ea typeface="Calibri"/>
                <a:cs typeface="Calibri"/>
              </a:rPr>
              <a:t>) </a:t>
            </a:r>
          </a:p>
          <a:p>
            <a:pPr algn="ctr" defTabSz="914400"/>
            <a:r>
              <a:rPr lang="en-US" sz="1100" dirty="0">
                <a:solidFill>
                  <a:srgbClr val="000000"/>
                </a:solidFill>
                <a:latin typeface="Calibri"/>
                <a:ea typeface="Calibri"/>
                <a:cs typeface="Calibri"/>
              </a:rPr>
              <a:t>/s/ se (house)  /n/ gn (si</a:t>
            </a:r>
            <a:r>
              <a:rPr lang="en-US" sz="1100" b="1" dirty="0">
                <a:solidFill>
                  <a:srgbClr val="000000"/>
                </a:solidFill>
                <a:latin typeface="Calibri"/>
                <a:ea typeface="Calibri"/>
                <a:cs typeface="Calibri"/>
              </a:rPr>
              <a:t>gn</a:t>
            </a:r>
            <a:r>
              <a:rPr lang="en-US" sz="1100" dirty="0">
                <a:solidFill>
                  <a:srgbClr val="000000"/>
                </a:solidFill>
                <a:latin typeface="Calibri"/>
                <a:ea typeface="Calibri"/>
                <a:cs typeface="Calibri"/>
              </a:rPr>
              <a:t>)  /n/ kn (knee) </a:t>
            </a:r>
          </a:p>
          <a:p>
            <a:pPr algn="ctr" defTabSz="914400"/>
            <a:r>
              <a:rPr lang="en-US" sz="1100" dirty="0">
                <a:solidFill>
                  <a:srgbClr val="000000"/>
                </a:solidFill>
                <a:latin typeface="Calibri"/>
                <a:ea typeface="Calibri"/>
                <a:cs typeface="Calibri"/>
              </a:rPr>
              <a:t>/r/ wr (</a:t>
            </a:r>
            <a:r>
              <a:rPr lang="en-US" sz="1100" b="1" dirty="0">
                <a:solidFill>
                  <a:srgbClr val="000000"/>
                </a:solidFill>
                <a:latin typeface="Calibri"/>
                <a:ea typeface="Calibri"/>
                <a:cs typeface="Calibri"/>
              </a:rPr>
              <a:t>w</a:t>
            </a:r>
            <a:r>
              <a:rPr lang="en-US" sz="1100" dirty="0">
                <a:solidFill>
                  <a:srgbClr val="000000"/>
                </a:solidFill>
                <a:latin typeface="Calibri"/>
                <a:ea typeface="Calibri"/>
                <a:cs typeface="Calibri"/>
              </a:rPr>
              <a:t>rap)  /m/ &lt;mb&gt; (lamb)  /z/ se (chee</a:t>
            </a:r>
            <a:r>
              <a:rPr lang="en-US" sz="1100" b="1" dirty="0">
                <a:solidFill>
                  <a:srgbClr val="000000"/>
                </a:solidFill>
                <a:latin typeface="Calibri"/>
                <a:ea typeface="Calibri"/>
                <a:cs typeface="Calibri"/>
              </a:rPr>
              <a:t>se</a:t>
            </a:r>
            <a:r>
              <a:rPr lang="en-US" sz="1100" dirty="0">
                <a:solidFill>
                  <a:srgbClr val="000000"/>
                </a:solidFill>
                <a:latin typeface="Calibri"/>
                <a:ea typeface="Calibri"/>
                <a:cs typeface="Calibri"/>
              </a:rPr>
              <a:t>)</a:t>
            </a:r>
          </a:p>
          <a:p>
            <a:pPr algn="ctr" defTabSz="914400"/>
            <a:r>
              <a:rPr lang="en-US" sz="1100" dirty="0">
                <a:solidFill>
                  <a:srgbClr val="000000"/>
                </a:solidFill>
                <a:latin typeface="Calibri"/>
                <a:ea typeface="Calibri"/>
                <a:cs typeface="Calibri"/>
              </a:rPr>
              <a:t>/z/ se (free</a:t>
            </a:r>
            <a:r>
              <a:rPr lang="en-US" sz="1100" b="1" dirty="0">
                <a:solidFill>
                  <a:srgbClr val="000000"/>
                </a:solidFill>
                <a:latin typeface="Calibri"/>
                <a:ea typeface="Calibri"/>
                <a:cs typeface="Calibri"/>
              </a:rPr>
              <a:t>ze</a:t>
            </a:r>
            <a:r>
              <a:rPr lang="en-US" sz="1100" dirty="0">
                <a:solidFill>
                  <a:srgbClr val="000000"/>
                </a:solidFill>
                <a:latin typeface="Calibri"/>
                <a:ea typeface="Calibri"/>
                <a:cs typeface="Calibri"/>
              </a:rPr>
              <a:t>)  /ear/ eer (ch</a:t>
            </a:r>
            <a:r>
              <a:rPr lang="en-US" sz="1100" b="1" dirty="0">
                <a:solidFill>
                  <a:srgbClr val="000000"/>
                </a:solidFill>
                <a:latin typeface="Calibri"/>
                <a:ea typeface="Calibri"/>
                <a:cs typeface="Calibri"/>
              </a:rPr>
              <a:t>eer</a:t>
            </a:r>
            <a:r>
              <a:rPr lang="en-US" sz="1100" dirty="0">
                <a:solidFill>
                  <a:srgbClr val="000000"/>
                </a:solidFill>
                <a:latin typeface="Calibri"/>
                <a:ea typeface="Calibri"/>
                <a:cs typeface="Calibri"/>
              </a:rPr>
              <a:t>) /ear/ ere h</a:t>
            </a:r>
            <a:r>
              <a:rPr lang="en-US" sz="1100" b="1" dirty="0">
                <a:solidFill>
                  <a:srgbClr val="000000"/>
                </a:solidFill>
                <a:latin typeface="Calibri"/>
                <a:ea typeface="Calibri"/>
                <a:cs typeface="Calibri"/>
              </a:rPr>
              <a:t>ere</a:t>
            </a:r>
            <a:r>
              <a:rPr lang="en-US" sz="1100" dirty="0">
                <a:solidFill>
                  <a:srgbClr val="000000"/>
                </a:solidFill>
                <a:latin typeface="Calibri"/>
                <a:ea typeface="Calibri"/>
                <a:cs typeface="Calibri"/>
              </a:rPr>
              <a:t>) </a:t>
            </a:r>
          </a:p>
          <a:p>
            <a:pPr algn="ctr" defTabSz="914400"/>
            <a:r>
              <a:rPr lang="en-US" sz="1100" dirty="0">
                <a:solidFill>
                  <a:srgbClr val="000000"/>
                </a:solidFill>
                <a:latin typeface="Calibri"/>
                <a:ea typeface="Calibri"/>
                <a:cs typeface="Calibri"/>
              </a:rPr>
              <a:t>/sh/ ti (pa</a:t>
            </a:r>
            <a:r>
              <a:rPr lang="en-US" sz="1100" b="1" dirty="0">
                <a:solidFill>
                  <a:srgbClr val="000000"/>
                </a:solidFill>
                <a:latin typeface="Calibri"/>
                <a:ea typeface="Calibri"/>
                <a:cs typeface="Calibri"/>
              </a:rPr>
              <a:t>ti</a:t>
            </a:r>
            <a:r>
              <a:rPr lang="en-US" sz="1100" dirty="0">
                <a:solidFill>
                  <a:srgbClr val="000000"/>
                </a:solidFill>
                <a:latin typeface="Calibri"/>
                <a:ea typeface="Calibri"/>
                <a:cs typeface="Calibri"/>
              </a:rPr>
              <a:t>ent  /sh/ tion (sta</a:t>
            </a:r>
            <a:r>
              <a:rPr lang="en-US" sz="1100" b="1" dirty="0">
                <a:solidFill>
                  <a:srgbClr val="000000"/>
                </a:solidFill>
                <a:latin typeface="Calibri"/>
                <a:ea typeface="Calibri"/>
                <a:cs typeface="Calibri"/>
              </a:rPr>
              <a:t>tion</a:t>
            </a:r>
            <a:r>
              <a:rPr lang="en-US" sz="1100" dirty="0">
                <a:solidFill>
                  <a:srgbClr val="000000"/>
                </a:solidFill>
                <a:latin typeface="Calibri"/>
                <a:ea typeface="Calibri"/>
                <a:cs typeface="Calibri"/>
              </a:rPr>
              <a:t>) </a:t>
            </a:r>
          </a:p>
          <a:p>
            <a:pPr algn="ctr" defTabSz="914400"/>
            <a:r>
              <a:rPr lang="en-US" sz="1100" dirty="0">
                <a:solidFill>
                  <a:srgbClr val="000000"/>
                </a:solidFill>
                <a:latin typeface="Calibri"/>
                <a:ea typeface="Calibri"/>
                <a:cs typeface="Calibri"/>
              </a:rPr>
              <a:t>/ar/ al (h</a:t>
            </a:r>
            <a:r>
              <a:rPr lang="en-US" sz="1100" b="1" dirty="0">
                <a:solidFill>
                  <a:srgbClr val="000000"/>
                </a:solidFill>
                <a:latin typeface="Calibri"/>
                <a:ea typeface="Calibri"/>
                <a:cs typeface="Calibri"/>
              </a:rPr>
              <a:t>al</a:t>
            </a:r>
            <a:r>
              <a:rPr lang="en-US" sz="1100" dirty="0">
                <a:solidFill>
                  <a:srgbClr val="000000"/>
                </a:solidFill>
                <a:latin typeface="Calibri"/>
                <a:ea typeface="Calibri"/>
                <a:cs typeface="Calibri"/>
              </a:rPr>
              <a:t>f)  /or/ augh (c</a:t>
            </a:r>
            <a:r>
              <a:rPr lang="en-US" sz="1100" b="1" dirty="0">
                <a:solidFill>
                  <a:srgbClr val="000000"/>
                </a:solidFill>
                <a:latin typeface="Calibri"/>
                <a:ea typeface="Calibri"/>
                <a:cs typeface="Calibri"/>
              </a:rPr>
              <a:t>augh</a:t>
            </a:r>
            <a:r>
              <a:rPr lang="en-US" sz="1100" dirty="0">
                <a:solidFill>
                  <a:srgbClr val="000000"/>
                </a:solidFill>
                <a:latin typeface="Calibri"/>
                <a:ea typeface="Calibri"/>
                <a:cs typeface="Calibri"/>
              </a:rPr>
              <a:t>t)  /sh/ ss (se</a:t>
            </a:r>
            <a:r>
              <a:rPr lang="en-US" sz="1100" b="1" dirty="0">
                <a:solidFill>
                  <a:srgbClr val="000000"/>
                </a:solidFill>
                <a:latin typeface="Calibri"/>
                <a:ea typeface="Calibri"/>
                <a:cs typeface="Calibri"/>
              </a:rPr>
              <a:t>ss</a:t>
            </a:r>
            <a:r>
              <a:rPr lang="en-US" sz="1100" dirty="0">
                <a:solidFill>
                  <a:srgbClr val="000000"/>
                </a:solidFill>
                <a:latin typeface="Calibri"/>
                <a:ea typeface="Calibri"/>
                <a:cs typeface="Calibri"/>
              </a:rPr>
              <a:t>ion)</a:t>
            </a:r>
          </a:p>
          <a:p>
            <a:pPr algn="ctr" defTabSz="914400"/>
            <a:r>
              <a:rPr lang="en-US" sz="1100" dirty="0">
                <a:solidFill>
                  <a:srgbClr val="000000"/>
                </a:solidFill>
                <a:latin typeface="Calibri"/>
                <a:ea typeface="Calibri"/>
                <a:cs typeface="Calibri"/>
              </a:rPr>
              <a:t>/zh/ si (vi</a:t>
            </a:r>
            <a:r>
              <a:rPr lang="en-US" sz="1100" b="1" dirty="0">
                <a:solidFill>
                  <a:srgbClr val="000000"/>
                </a:solidFill>
                <a:latin typeface="Calibri"/>
                <a:ea typeface="Calibri"/>
                <a:cs typeface="Calibri"/>
              </a:rPr>
              <a:t>si</a:t>
            </a:r>
            <a:r>
              <a:rPr lang="en-US" sz="1100" dirty="0">
                <a:solidFill>
                  <a:srgbClr val="000000"/>
                </a:solidFill>
                <a:latin typeface="Calibri"/>
                <a:ea typeface="Calibri"/>
                <a:cs typeface="Calibri"/>
              </a:rPr>
              <a:t>on)  /sh/ tious (scrump</a:t>
            </a:r>
            <a:r>
              <a:rPr lang="en-US" sz="1100" b="1" dirty="0">
                <a:solidFill>
                  <a:srgbClr val="000000"/>
                </a:solidFill>
                <a:latin typeface="Calibri"/>
                <a:ea typeface="Calibri"/>
                <a:cs typeface="Calibri"/>
              </a:rPr>
              <a:t>tious</a:t>
            </a:r>
            <a:r>
              <a:rPr lang="en-US" sz="1100" dirty="0">
                <a:solidFill>
                  <a:srgbClr val="000000"/>
                </a:solidFill>
                <a:latin typeface="Calibri"/>
                <a:ea typeface="Calibri"/>
                <a:cs typeface="Calibri"/>
              </a:rPr>
              <a:t>)  </a:t>
            </a:r>
          </a:p>
          <a:p>
            <a:pPr algn="ctr" defTabSz="914400"/>
            <a:r>
              <a:rPr lang="en-US" sz="1100" dirty="0">
                <a:solidFill>
                  <a:srgbClr val="000000"/>
                </a:solidFill>
                <a:latin typeface="Calibri"/>
                <a:ea typeface="Calibri"/>
                <a:cs typeface="Calibri"/>
              </a:rPr>
              <a:t>/sh/ ci (deli</a:t>
            </a:r>
            <a:r>
              <a:rPr lang="en-US" sz="1100" b="1" dirty="0">
                <a:solidFill>
                  <a:srgbClr val="000000"/>
                </a:solidFill>
                <a:latin typeface="Calibri"/>
                <a:ea typeface="Calibri"/>
                <a:cs typeface="Calibri"/>
              </a:rPr>
              <a:t>ci</a:t>
            </a:r>
            <a:r>
              <a:rPr lang="en-US" sz="1100" dirty="0">
                <a:solidFill>
                  <a:srgbClr val="000000"/>
                </a:solidFill>
                <a:latin typeface="Calibri"/>
                <a:ea typeface="Calibri"/>
                <a:cs typeface="Calibri"/>
              </a:rPr>
              <a:t>ous) ous, -ion, -ian</a:t>
            </a:r>
            <a:endParaRPr lang="en-GB" sz="1100" dirty="0">
              <a:latin typeface="Calibri"/>
              <a:ea typeface="Calibri"/>
              <a:cs typeface="Calibri"/>
            </a:endParaRPr>
          </a:p>
        </p:txBody>
      </p:sp>
      <p:sp>
        <p:nvSpPr>
          <p:cNvPr id="9" name="Text Box 6"/>
          <p:cNvSpPr txBox="1">
            <a:spLocks noChangeArrowheads="1"/>
          </p:cNvSpPr>
          <p:nvPr/>
        </p:nvSpPr>
        <p:spPr bwMode="auto">
          <a:xfrm>
            <a:off x="331305" y="7046434"/>
            <a:ext cx="3087756" cy="2564773"/>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Writing</a:t>
            </a:r>
          </a:p>
          <a:p>
            <a:pPr algn="ctr" defTabSz="914400">
              <a:spcBef>
                <a:spcPct val="0"/>
              </a:spcBef>
              <a:spcAft>
                <a:spcPct val="0"/>
              </a:spcAft>
            </a:pPr>
            <a:r>
              <a:rPr lang="en-US" altLang="en-US" sz="1200" dirty="0">
                <a:latin typeface="Calibri"/>
                <a:cs typeface="Arial"/>
              </a:rPr>
              <a:t>This half term the children will be using the Talk for Writing approach to learn some new texts. </a:t>
            </a:r>
          </a:p>
          <a:p>
            <a:pPr algn="ctr" defTabSz="914400">
              <a:spcBef>
                <a:spcPct val="0"/>
              </a:spcBef>
              <a:spcAft>
                <a:spcPct val="0"/>
              </a:spcAft>
            </a:pPr>
            <a:endParaRPr lang="en-US" altLang="en-US" sz="1200" dirty="0">
              <a:latin typeface="Calibri"/>
              <a:cs typeface="Arial"/>
            </a:endParaRPr>
          </a:p>
          <a:p>
            <a:pPr algn="ctr" defTabSz="914400">
              <a:spcBef>
                <a:spcPct val="0"/>
              </a:spcBef>
              <a:spcAft>
                <a:spcPct val="0"/>
              </a:spcAft>
            </a:pPr>
            <a:r>
              <a:rPr lang="en-US" altLang="en-US" sz="1200" dirty="0">
                <a:latin typeface="Calibri"/>
                <a:cs typeface="Arial"/>
              </a:rPr>
              <a:t>The new texts will be: 'The Night Pirates' and 'A Sorry Letter From The Night Pirates' and 'A Squash and a Squeeze'. </a:t>
            </a:r>
          </a:p>
        </p:txBody>
      </p:sp>
      <p:sp>
        <p:nvSpPr>
          <p:cNvPr id="10" name="Text Box 7"/>
          <p:cNvSpPr txBox="1">
            <a:spLocks noChangeArrowheads="1"/>
          </p:cNvSpPr>
          <p:nvPr/>
        </p:nvSpPr>
        <p:spPr bwMode="auto">
          <a:xfrm>
            <a:off x="3629508" y="7046434"/>
            <a:ext cx="2948680" cy="256477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600" b="1" u="sng" dirty="0">
                <a:solidFill>
                  <a:srgbClr val="000000"/>
                </a:solidFill>
                <a:latin typeface="Calibri"/>
                <a:cs typeface="Calibri"/>
              </a:rPr>
              <a:t>Maths</a:t>
            </a:r>
          </a:p>
          <a:p>
            <a:pPr algn="ctr" defTabSz="914400">
              <a:spcBef>
                <a:spcPct val="0"/>
              </a:spcBef>
              <a:spcAft>
                <a:spcPct val="0"/>
              </a:spcAft>
            </a:pPr>
            <a:r>
              <a:rPr lang="en-GB" altLang="en-US" sz="1200" dirty="0">
                <a:cs typeface="Calibri"/>
              </a:rPr>
              <a:t>This half term in maths, the children will be building on their place value knowledge by looking at numbers within 50. The children will develop their understanding of partitioning, looking how many tens and ones a number is made from. The children will spend time looking at measure, focusing on height and length. Finally, the children will develop our understanding on mass, volume and capacity.  </a:t>
            </a:r>
            <a:endParaRPr lang="en-GB" altLang="en-US" sz="1200" dirty="0">
              <a:ea typeface="Calibri" panose="020F0502020204030204"/>
              <a:cs typeface="Calibri"/>
            </a:endParaRPr>
          </a:p>
        </p:txBody>
      </p:sp>
      <p:sp>
        <p:nvSpPr>
          <p:cNvPr id="11" name="Text Box 8"/>
          <p:cNvSpPr txBox="1">
            <a:spLocks noChangeArrowheads="1"/>
          </p:cNvSpPr>
          <p:nvPr/>
        </p:nvSpPr>
        <p:spPr bwMode="auto">
          <a:xfrm>
            <a:off x="3629508" y="1953177"/>
            <a:ext cx="2948680" cy="4926088"/>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GB" altLang="en-US" sz="1600" b="1" u="sng" dirty="0">
                <a:solidFill>
                  <a:srgbClr val="000000"/>
                </a:solidFill>
                <a:latin typeface="Calibri" panose="020F0502020204030204" pitchFamily="34" charset="0"/>
              </a:rPr>
              <a:t>Key dates </a:t>
            </a:r>
          </a:p>
          <a:p>
            <a:pPr algn="ctr"/>
            <a:endParaRPr lang="en-GB" sz="1600" b="1" dirty="0">
              <a:solidFill>
                <a:srgbClr val="4068BA"/>
              </a:solidFill>
              <a:latin typeface="tahomabd"/>
            </a:endParaRPr>
          </a:p>
          <a:p>
            <a:pPr algn="ctr"/>
            <a:r>
              <a:rPr lang="en-GB" sz="1400" b="1" dirty="0">
                <a:solidFill>
                  <a:srgbClr val="4068BA"/>
                </a:solidFill>
                <a:latin typeface="tahomabd"/>
              </a:rPr>
              <a:t>February</a:t>
            </a:r>
          </a:p>
          <a:p>
            <a:pPr algn="ctr"/>
            <a:r>
              <a:rPr lang="en-GB" sz="1300" b="1" dirty="0">
                <a:solidFill>
                  <a:srgbClr val="4068BA"/>
                </a:solidFill>
                <a:latin typeface="tahomabd"/>
              </a:rPr>
              <a:t>Monday 19th</a:t>
            </a:r>
            <a:r>
              <a:rPr lang="en-GB" sz="1300" dirty="0">
                <a:solidFill>
                  <a:srgbClr val="3E0101"/>
                </a:solidFill>
                <a:latin typeface="tahoma" panose="020B0604030504040204" pitchFamily="34" charset="0"/>
              </a:rPr>
              <a:t> - Back to school</a:t>
            </a:r>
          </a:p>
          <a:p>
            <a:pPr algn="ctr"/>
            <a:r>
              <a:rPr lang="en-GB" sz="1300" b="1" dirty="0">
                <a:solidFill>
                  <a:srgbClr val="4068BA"/>
                </a:solidFill>
                <a:latin typeface="tahomabd"/>
              </a:rPr>
              <a:t>Wednesday 21st - </a:t>
            </a:r>
            <a:r>
              <a:rPr lang="en-GB" sz="1300" dirty="0">
                <a:solidFill>
                  <a:srgbClr val="3E0101"/>
                </a:solidFill>
                <a:latin typeface="tahoma" panose="020B0604030504040204" pitchFamily="34" charset="0"/>
              </a:rPr>
              <a:t>Dog Safety Assembly (in school event)</a:t>
            </a:r>
          </a:p>
          <a:p>
            <a:pPr algn="ctr"/>
            <a:r>
              <a:rPr lang="en-GB" sz="1300" b="1" dirty="0">
                <a:solidFill>
                  <a:srgbClr val="4068BA"/>
                </a:solidFill>
                <a:latin typeface="tahomabd"/>
              </a:rPr>
              <a:t>Wednesday 28th</a:t>
            </a:r>
            <a:r>
              <a:rPr lang="en-GB" sz="1300" dirty="0">
                <a:solidFill>
                  <a:srgbClr val="3E0101"/>
                </a:solidFill>
                <a:latin typeface="tahoma" panose="020B0604030504040204" pitchFamily="34" charset="0"/>
              </a:rPr>
              <a:t> - SEN Come and Ask Drop-in Session with Mrs Mott</a:t>
            </a:r>
          </a:p>
          <a:p>
            <a:pPr algn="ctr"/>
            <a:r>
              <a:rPr lang="en-GB" sz="1300" dirty="0">
                <a:solidFill>
                  <a:srgbClr val="3E0101"/>
                </a:solidFill>
                <a:latin typeface="tahoma" panose="020B0604030504040204" pitchFamily="34" charset="0"/>
              </a:rPr>
              <a:t> (10am-12pm)</a:t>
            </a:r>
          </a:p>
          <a:p>
            <a:pPr algn="ctr"/>
            <a:endParaRPr lang="en-GB" sz="1400" b="1" dirty="0">
              <a:solidFill>
                <a:srgbClr val="4068BA"/>
              </a:solidFill>
              <a:latin typeface="tahomabd"/>
            </a:endParaRPr>
          </a:p>
          <a:p>
            <a:pPr algn="ctr"/>
            <a:r>
              <a:rPr lang="en-GB" sz="1400" b="1" dirty="0">
                <a:solidFill>
                  <a:srgbClr val="4068BA"/>
                </a:solidFill>
                <a:latin typeface="tahomabd"/>
              </a:rPr>
              <a:t>March</a:t>
            </a:r>
            <a:endParaRPr lang="en-GB" sz="1400" dirty="0">
              <a:solidFill>
                <a:srgbClr val="3E0101"/>
              </a:solidFill>
              <a:latin typeface="tahoma" panose="020B0604030504040204" pitchFamily="34" charset="0"/>
            </a:endParaRPr>
          </a:p>
          <a:p>
            <a:pPr algn="ctr"/>
            <a:r>
              <a:rPr lang="en-GB" sz="1300" b="1" dirty="0">
                <a:solidFill>
                  <a:srgbClr val="4068BA"/>
                </a:solidFill>
                <a:latin typeface="tahomabd"/>
              </a:rPr>
              <a:t>Friday 1st - </a:t>
            </a:r>
            <a:r>
              <a:rPr lang="en-GB" sz="1300" dirty="0">
                <a:solidFill>
                  <a:srgbClr val="3E0101"/>
                </a:solidFill>
                <a:latin typeface="tahoma" panose="020B0604030504040204" pitchFamily="34" charset="0"/>
              </a:rPr>
              <a:t>St David's Day, children can come into school where club uniform</a:t>
            </a:r>
          </a:p>
          <a:p>
            <a:pPr algn="ctr"/>
            <a:r>
              <a:rPr lang="en-GB" sz="1300" b="1" dirty="0">
                <a:solidFill>
                  <a:srgbClr val="4068BA"/>
                </a:solidFill>
                <a:latin typeface="tahomabd"/>
              </a:rPr>
              <a:t>Thursday 7th - </a:t>
            </a:r>
            <a:r>
              <a:rPr lang="en-GB" sz="1300" dirty="0">
                <a:solidFill>
                  <a:srgbClr val="3E0101"/>
                </a:solidFill>
                <a:latin typeface="tahoma" panose="020B0604030504040204" pitchFamily="34" charset="0"/>
              </a:rPr>
              <a:t>World Book Day, children can come to school wearing cosy PJ's</a:t>
            </a:r>
          </a:p>
          <a:p>
            <a:pPr algn="ctr"/>
            <a:r>
              <a:rPr lang="en-GB" sz="1300" b="1" dirty="0">
                <a:solidFill>
                  <a:srgbClr val="4068BA"/>
                </a:solidFill>
                <a:latin typeface="tahomabd"/>
              </a:rPr>
              <a:t>Friday 15th -</a:t>
            </a:r>
            <a:r>
              <a:rPr lang="en-GB" sz="1300" dirty="0">
                <a:solidFill>
                  <a:srgbClr val="3E0101"/>
                </a:solidFill>
                <a:latin typeface="tahoma" panose="020B0604030504040204" pitchFamily="34" charset="0"/>
              </a:rPr>
              <a:t> Red Nose Day, wear something Red</a:t>
            </a:r>
          </a:p>
          <a:p>
            <a:pPr algn="ctr"/>
            <a:r>
              <a:rPr lang="en-GB" sz="1300" b="1" dirty="0">
                <a:solidFill>
                  <a:srgbClr val="4068BA"/>
                </a:solidFill>
                <a:latin typeface="tahomabd"/>
              </a:rPr>
              <a:t>Monday 25th</a:t>
            </a:r>
            <a:r>
              <a:rPr lang="en-GB" sz="1300" dirty="0">
                <a:solidFill>
                  <a:srgbClr val="3E0101"/>
                </a:solidFill>
                <a:latin typeface="tahoma" panose="020B0604030504040204" pitchFamily="34" charset="0"/>
              </a:rPr>
              <a:t> - Year 2 Visit to C of E (1.30-2.30pm)</a:t>
            </a:r>
          </a:p>
          <a:p>
            <a:pPr algn="ctr"/>
            <a:endParaRPr lang="en-GB" sz="1300" b="1" dirty="0">
              <a:solidFill>
                <a:srgbClr val="4068BA"/>
              </a:solidFill>
              <a:latin typeface="tahomabd"/>
            </a:endParaRPr>
          </a:p>
          <a:p>
            <a:pPr algn="ctr"/>
            <a:r>
              <a:rPr lang="en-GB" sz="1300" b="1" dirty="0">
                <a:solidFill>
                  <a:srgbClr val="4068BA"/>
                </a:solidFill>
                <a:latin typeface="tahomabd"/>
              </a:rPr>
              <a:t>Wednesday 27th</a:t>
            </a:r>
            <a:r>
              <a:rPr lang="en-GB" sz="1300" dirty="0">
                <a:solidFill>
                  <a:srgbClr val="3E0101"/>
                </a:solidFill>
                <a:latin typeface="tahoma" panose="020B0604030504040204" pitchFamily="34" charset="0"/>
              </a:rPr>
              <a:t> - End of term </a:t>
            </a:r>
          </a:p>
          <a:p>
            <a:pPr algn="ctr"/>
            <a:r>
              <a:rPr lang="en-GB" sz="1300" dirty="0">
                <a:solidFill>
                  <a:srgbClr val="3E0101"/>
                </a:solidFill>
                <a:latin typeface="tahoma" panose="020B0604030504040204" pitchFamily="34" charset="0"/>
              </a:rPr>
              <a:t>1.15pm finish</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600" b="1" i="0" u="sng" strike="noStrike" cap="none" normalizeH="0" baseline="0" dirty="0">
              <a:ln>
                <a:noFill/>
              </a:ln>
              <a:solidFill>
                <a:srgbClr val="FF0000"/>
              </a:solidFill>
              <a:effectLst/>
              <a:latin typeface="Calibri" panose="020F0502020204030204" pitchFamily="34" charset="0"/>
            </a:endParaRPr>
          </a:p>
          <a:p>
            <a:pPr marL="0" marR="0" lvl="0" indent="0" algn="r" defTabSz="914400" eaLnBrk="0" fontAlgn="base" hangingPunct="0">
              <a:lnSpc>
                <a:spcPct val="100000"/>
              </a:lnSpc>
              <a:spcBef>
                <a:spcPct val="0"/>
              </a:spcBef>
              <a:spcAft>
                <a:spcPct val="0"/>
              </a:spcAft>
              <a:buClrTx/>
              <a:buSzTx/>
              <a:buFontTx/>
              <a:buNone/>
              <a:tabLst/>
            </a:pPr>
            <a:endParaRPr lang="en-GB" altLang="en-US" sz="1100" i="1"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228600" marR="0" lvl="0" indent="-228600" algn="r" defTabSz="914400" rtl="0" eaLnBrk="0" fontAlgn="base" latinLnBrk="0" hangingPunct="0">
              <a:lnSpc>
                <a:spcPct val="100000"/>
              </a:lnSpc>
              <a:spcBef>
                <a:spcPct val="0"/>
              </a:spcBef>
              <a:spcAft>
                <a:spcPct val="0"/>
              </a:spcAft>
              <a:buClrTx/>
              <a:buSzTx/>
              <a:buAutoNum type="arabicPeriod"/>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R="0" lvl="0" algn="r" defTabSz="914400" rtl="0" eaLnBrk="0" fontAlgn="base" latinLnBrk="0" hangingPunct="0">
              <a:lnSpc>
                <a:spcPct val="100000"/>
              </a:lnSpc>
              <a:spcBef>
                <a:spcPct val="0"/>
              </a:spcBef>
              <a:spcAft>
                <a:spcPct val="0"/>
              </a:spcAft>
              <a:buClrTx/>
              <a:buSzTx/>
              <a:tabLst/>
            </a:pPr>
            <a:endParaRPr lang="en-GB" altLang="en-US" sz="1100" b="0" i="1" u="none" strike="noStrike" cap="none" normalizeH="0" baseline="0" dirty="0">
              <a:ln>
                <a:noFill/>
              </a:ln>
              <a:solidFill>
                <a:srgbClr val="FF0000"/>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b="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p:txBody>
      </p:sp>
      <p:pic>
        <p:nvPicPr>
          <p:cNvPr id="1028" name="Picture 4" descr="Home">
            <a:extLst>
              <a:ext uri="{FF2B5EF4-FFF2-40B4-BE49-F238E27FC236}">
                <a16:creationId xmlns:a16="http://schemas.microsoft.com/office/drawing/2014/main" id="{F616EA83-3BE1-404A-9046-B53CDA07DA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521" y="294791"/>
            <a:ext cx="863173" cy="77505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198397B-41B0-47ED-945D-2BF766CAECE7}"/>
              </a:ext>
            </a:extLst>
          </p:cNvPr>
          <p:cNvSpPr/>
          <p:nvPr/>
        </p:nvSpPr>
        <p:spPr>
          <a:xfrm>
            <a:off x="414851" y="294791"/>
            <a:ext cx="863173" cy="77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rPr>
              <a:t>Delete and insert academy logo</a:t>
            </a:r>
          </a:p>
        </p:txBody>
      </p:sp>
      <p:pic>
        <p:nvPicPr>
          <p:cNvPr id="2" name="Picture 1" descr="A group of red and yellow cubes&#10;&#10;Description automatically generated">
            <a:extLst>
              <a:ext uri="{FF2B5EF4-FFF2-40B4-BE49-F238E27FC236}">
                <a16:creationId xmlns:a16="http://schemas.microsoft.com/office/drawing/2014/main" id="{0B8432D8-10F5-CD6E-41AF-458B968FDF40}"/>
              </a:ext>
            </a:extLst>
          </p:cNvPr>
          <p:cNvPicPr>
            <a:picLocks noChangeAspect="1"/>
          </p:cNvPicPr>
          <p:nvPr/>
        </p:nvPicPr>
        <p:blipFill>
          <a:blip r:embed="rId5"/>
          <a:stretch>
            <a:fillRect/>
          </a:stretch>
        </p:blipFill>
        <p:spPr>
          <a:xfrm>
            <a:off x="5908047" y="9043683"/>
            <a:ext cx="525795" cy="500265"/>
          </a:xfrm>
          <a:prstGeom prst="rect">
            <a:avLst/>
          </a:prstGeom>
        </p:spPr>
      </p:pic>
      <p:pic>
        <p:nvPicPr>
          <p:cNvPr id="3" name="Picture 2" descr="A drawing of a car and a ruler&#10;&#10;Description automatically generated">
            <a:extLst>
              <a:ext uri="{FF2B5EF4-FFF2-40B4-BE49-F238E27FC236}">
                <a16:creationId xmlns:a16="http://schemas.microsoft.com/office/drawing/2014/main" id="{360C1216-7041-F104-A930-7A4E51E26C24}"/>
              </a:ext>
            </a:extLst>
          </p:cNvPr>
          <p:cNvPicPr>
            <a:picLocks noChangeAspect="1"/>
          </p:cNvPicPr>
          <p:nvPr/>
        </p:nvPicPr>
        <p:blipFill>
          <a:blip r:embed="rId6"/>
          <a:stretch>
            <a:fillRect/>
          </a:stretch>
        </p:blipFill>
        <p:spPr>
          <a:xfrm>
            <a:off x="3708349" y="9043683"/>
            <a:ext cx="928849" cy="414651"/>
          </a:xfrm>
          <a:prstGeom prst="rect">
            <a:avLst/>
          </a:prstGeom>
        </p:spPr>
      </p:pic>
      <p:pic>
        <p:nvPicPr>
          <p:cNvPr id="4" name="Picture 3" descr="A cartoon of a balance scale&#10;&#10;Description automatically generated">
            <a:extLst>
              <a:ext uri="{FF2B5EF4-FFF2-40B4-BE49-F238E27FC236}">
                <a16:creationId xmlns:a16="http://schemas.microsoft.com/office/drawing/2014/main" id="{A2D890C4-33B8-130D-86BB-95F86BB9281F}"/>
              </a:ext>
            </a:extLst>
          </p:cNvPr>
          <p:cNvPicPr>
            <a:picLocks noChangeAspect="1"/>
          </p:cNvPicPr>
          <p:nvPr/>
        </p:nvPicPr>
        <p:blipFill>
          <a:blip r:embed="rId7"/>
          <a:stretch>
            <a:fillRect/>
          </a:stretch>
        </p:blipFill>
        <p:spPr>
          <a:xfrm>
            <a:off x="4758899" y="9160530"/>
            <a:ext cx="808249" cy="383418"/>
          </a:xfrm>
          <a:prstGeom prst="rect">
            <a:avLst/>
          </a:prstGeom>
        </p:spPr>
      </p:pic>
      <p:pic>
        <p:nvPicPr>
          <p:cNvPr id="5" name="Picture 4" descr="A cartoon of a child on a boat&#10;&#10;Description automatically generated">
            <a:extLst>
              <a:ext uri="{FF2B5EF4-FFF2-40B4-BE49-F238E27FC236}">
                <a16:creationId xmlns:a16="http://schemas.microsoft.com/office/drawing/2014/main" id="{8417AF78-38AA-82C6-94DC-69AFA72F949C}"/>
              </a:ext>
            </a:extLst>
          </p:cNvPr>
          <p:cNvPicPr>
            <a:picLocks noChangeAspect="1"/>
          </p:cNvPicPr>
          <p:nvPr/>
        </p:nvPicPr>
        <p:blipFill>
          <a:blip r:embed="rId8"/>
          <a:stretch>
            <a:fillRect/>
          </a:stretch>
        </p:blipFill>
        <p:spPr>
          <a:xfrm>
            <a:off x="523383" y="8634936"/>
            <a:ext cx="932583" cy="817493"/>
          </a:xfrm>
          <a:prstGeom prst="rect">
            <a:avLst/>
          </a:prstGeom>
        </p:spPr>
      </p:pic>
      <p:pic>
        <p:nvPicPr>
          <p:cNvPr id="13" name="Picture 12" descr="A purple and white border with a cartoon rocket and stars&#10;&#10;Description automatically generated">
            <a:extLst>
              <a:ext uri="{FF2B5EF4-FFF2-40B4-BE49-F238E27FC236}">
                <a16:creationId xmlns:a16="http://schemas.microsoft.com/office/drawing/2014/main" id="{E12D0AB9-96E3-A894-6A4D-8E1054E2D6F5}"/>
              </a:ext>
            </a:extLst>
          </p:cNvPr>
          <p:cNvPicPr>
            <a:picLocks noChangeAspect="1"/>
          </p:cNvPicPr>
          <p:nvPr/>
        </p:nvPicPr>
        <p:blipFill>
          <a:blip r:embed="rId9"/>
          <a:stretch>
            <a:fillRect/>
          </a:stretch>
        </p:blipFill>
        <p:spPr>
          <a:xfrm>
            <a:off x="1528481" y="8433986"/>
            <a:ext cx="846989" cy="1154066"/>
          </a:xfrm>
          <a:prstGeom prst="rect">
            <a:avLst/>
          </a:prstGeom>
        </p:spPr>
      </p:pic>
      <p:pic>
        <p:nvPicPr>
          <p:cNvPr id="15" name="Picture 14" descr="A book cover with a cartoon character and animals&#10;&#10;Description automatically generated">
            <a:extLst>
              <a:ext uri="{FF2B5EF4-FFF2-40B4-BE49-F238E27FC236}">
                <a16:creationId xmlns:a16="http://schemas.microsoft.com/office/drawing/2014/main" id="{43023E1A-4F23-D029-7FA2-2ECC20F63B5A}"/>
              </a:ext>
            </a:extLst>
          </p:cNvPr>
          <p:cNvPicPr>
            <a:picLocks noChangeAspect="1"/>
          </p:cNvPicPr>
          <p:nvPr/>
        </p:nvPicPr>
        <p:blipFill>
          <a:blip r:embed="rId10"/>
          <a:stretch>
            <a:fillRect/>
          </a:stretch>
        </p:blipFill>
        <p:spPr>
          <a:xfrm>
            <a:off x="2424948" y="8592795"/>
            <a:ext cx="886434" cy="914400"/>
          </a:xfrm>
          <a:prstGeom prst="rect">
            <a:avLst/>
          </a:prstGeom>
        </p:spPr>
      </p:pic>
      <p:pic>
        <p:nvPicPr>
          <p:cNvPr id="17" name="Picture 16">
            <a:extLst>
              <a:ext uri="{FF2B5EF4-FFF2-40B4-BE49-F238E27FC236}">
                <a16:creationId xmlns:a16="http://schemas.microsoft.com/office/drawing/2014/main" id="{F401B556-0D10-453C-B315-FF5EB7FE872C}"/>
              </a:ext>
            </a:extLst>
          </p:cNvPr>
          <p:cNvPicPr>
            <a:picLocks noChangeAspect="1"/>
          </p:cNvPicPr>
          <p:nvPr/>
        </p:nvPicPr>
        <p:blipFill>
          <a:blip r:embed="rId11"/>
          <a:stretch>
            <a:fillRect/>
          </a:stretch>
        </p:blipFill>
        <p:spPr>
          <a:xfrm>
            <a:off x="371646" y="268732"/>
            <a:ext cx="1156835" cy="1113723"/>
          </a:xfrm>
          <a:prstGeom prst="rect">
            <a:avLst/>
          </a:prstGeom>
        </p:spPr>
      </p:pic>
      <p:pic>
        <p:nvPicPr>
          <p:cNvPr id="1026" name="Picture 2" descr="Water Clipart Images | Free Download | PNG Transparent Background - Pngtree">
            <a:extLst>
              <a:ext uri="{FF2B5EF4-FFF2-40B4-BE49-F238E27FC236}">
                <a16:creationId xmlns:a16="http://schemas.microsoft.com/office/drawing/2014/main" id="{5BF82D03-23DB-82D8-7604-AF33E156938B}"/>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7579" t="16358" r="27020" b="17999"/>
          <a:stretch/>
        </p:blipFill>
        <p:spPr bwMode="auto">
          <a:xfrm>
            <a:off x="3127923" y="2478009"/>
            <a:ext cx="206475" cy="29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2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5645" y="225627"/>
            <a:ext cx="3080163" cy="2312217"/>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Science</a:t>
            </a:r>
          </a:p>
          <a:p>
            <a:pPr algn="ctr" defTabSz="914400">
              <a:spcBef>
                <a:spcPct val="0"/>
              </a:spcBef>
              <a:spcAft>
                <a:spcPct val="0"/>
              </a:spcAft>
            </a:pPr>
            <a:r>
              <a:rPr lang="en-GB" sz="1200" dirty="0">
                <a:ea typeface="+mn-lt"/>
                <a:cs typeface="+mn-lt"/>
              </a:rPr>
              <a:t>We are continuing to answer the question, how many of each type of animal  are there, by identifying and classifying.  We will be learning about carnivore, herbivore and omnivores and how to sort animals into these groups.  Then we move onto the question of how does littering effect animals. The children will research pollution and the impact of littering on our environment. Then finishing the topic learning about the process and benefits of recycling.</a:t>
            </a:r>
          </a:p>
          <a:p>
            <a:pPr defTabSz="914400">
              <a:spcBef>
                <a:spcPct val="0"/>
              </a:spcBef>
              <a:spcAft>
                <a:spcPct val="0"/>
              </a:spcAft>
            </a:pPr>
            <a:endParaRPr lang="en-GB" sz="1400" dirty="0">
              <a:cs typeface="Calibri" panose="020F0502020204030204"/>
            </a:endParaRPr>
          </a:p>
        </p:txBody>
      </p:sp>
      <p:sp>
        <p:nvSpPr>
          <p:cNvPr id="6" name="Text Box 4"/>
          <p:cNvSpPr txBox="1">
            <a:spLocks noChangeArrowheads="1"/>
          </p:cNvSpPr>
          <p:nvPr/>
        </p:nvSpPr>
        <p:spPr bwMode="auto">
          <a:xfrm>
            <a:off x="3556207" y="225629"/>
            <a:ext cx="2973111" cy="2245992"/>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lvl="0" algn="ctr" defTabSz="914400"/>
            <a:r>
              <a:rPr lang="en-US" sz="1600" b="1" u="sng" dirty="0">
                <a:solidFill>
                  <a:prstClr val="black"/>
                </a:solidFill>
                <a:ea typeface="+mn-lt"/>
                <a:cs typeface="Calibri" panose="020F0502020204030204"/>
              </a:rPr>
              <a:t>History</a:t>
            </a:r>
          </a:p>
          <a:p>
            <a:pPr lvl="0" algn="ctr" defTabSz="914400"/>
            <a:r>
              <a:rPr lang="en-US" sz="1200" dirty="0">
                <a:solidFill>
                  <a:prstClr val="black"/>
                </a:solidFill>
                <a:ea typeface="+mn-lt"/>
                <a:cs typeface="Calibri" panose="020F0502020204030204"/>
              </a:rPr>
              <a:t>In our history lessons the children will look the big question - How did Mary Anning help change society? The children will learn about her life and learn about how her remarkable discoveries revealed a prehistoric world filled with strange creatures.</a:t>
            </a:r>
            <a:endParaRPr lang="en-US" altLang="en-US" sz="1200" dirty="0">
              <a:solidFill>
                <a:prstClr val="black"/>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3556207" y="4940108"/>
            <a:ext cx="2973111" cy="22407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PSHE</a:t>
            </a:r>
            <a:endParaRPr lang="en-US" dirty="0">
              <a:cs typeface="Calibri" panose="020F0502020204030204"/>
            </a:endParaRPr>
          </a:p>
          <a:p>
            <a:pPr algn="ctr" defTabSz="914400">
              <a:spcBef>
                <a:spcPct val="0"/>
              </a:spcBef>
              <a:spcAft>
                <a:spcPct val="0"/>
              </a:spcAft>
            </a:pPr>
            <a:r>
              <a:rPr lang="en-US" sz="1200" dirty="0">
                <a:ea typeface="+mn-lt"/>
                <a:cs typeface="+mn-lt"/>
              </a:rPr>
              <a:t>This half term the children will be learning about money. They will first explore the difference between a 'want' and a 'need' before learning about what money is. This will include learning about how money can be gained, and the jobs children might like to do in the future. Finally, the children will discuss the different things they can do with money. </a:t>
            </a:r>
            <a:endParaRPr lang="en-US" dirty="0">
              <a:cs typeface="Calibri" panose="020F0502020204030204"/>
            </a:endParaRPr>
          </a:p>
        </p:txBody>
      </p:sp>
      <p:sp>
        <p:nvSpPr>
          <p:cNvPr id="8" name="Text Box 6"/>
          <p:cNvSpPr txBox="1">
            <a:spLocks noChangeArrowheads="1"/>
          </p:cNvSpPr>
          <p:nvPr/>
        </p:nvSpPr>
        <p:spPr bwMode="auto">
          <a:xfrm>
            <a:off x="325645" y="7341703"/>
            <a:ext cx="3080163" cy="2291556"/>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a:r>
              <a:rPr lang="en-GB" sz="1600" b="1" u="sng" dirty="0"/>
              <a:t>Homework</a:t>
            </a:r>
          </a:p>
          <a:p>
            <a:pPr algn="ctr" defTabSz="914400"/>
            <a:endParaRPr lang="en-GB" sz="1200" dirty="0"/>
          </a:p>
          <a:p>
            <a:pPr algn="ctr" defTabSz="914400"/>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Daily read or as often as possible please</a:t>
            </a:r>
          </a:p>
          <a:p>
            <a:pPr algn="ctr" defTabSz="914400"/>
            <a:endParaRPr lang="en-GB" sz="1200" dirty="0"/>
          </a:p>
          <a:p>
            <a:pPr algn="ctr" defTabSz="914400"/>
            <a:endParaRPr lang="en-GB" sz="1200" dirty="0"/>
          </a:p>
          <a:p>
            <a:pPr algn="ctr" defTabSz="914400"/>
            <a:endParaRPr lang="en-GB" sz="1200" dirty="0"/>
          </a:p>
          <a:p>
            <a:pPr algn="ctr" defTabSz="914400"/>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Counting in 2s, 5s and 10s</a:t>
            </a:r>
          </a:p>
          <a:p>
            <a:pPr algn="ctr" defTabSz="914400"/>
            <a:endParaRPr lang="en-GB" sz="1200" dirty="0"/>
          </a:p>
          <a:p>
            <a:pPr algn="ctr" defTabSz="914400"/>
            <a:endParaRPr lang="en-GB" dirty="0"/>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a:p>
            <a:pPr algn="ctr" defTabSz="914400">
              <a:spcBef>
                <a:spcPct val="0"/>
              </a:spcBef>
              <a:spcAft>
                <a:spcPct val="0"/>
              </a:spcAft>
            </a:pPr>
            <a:endParaRPr lang="en-GB" altLang="en-US" sz="1600" b="1" u="sng" dirty="0">
              <a:solidFill>
                <a:srgbClr val="000000"/>
              </a:solidFill>
              <a:latin typeface="Calibri" panose="020F0502020204030204" pitchFamily="34" charset="0"/>
              <a:cs typeface="Calibri"/>
            </a:endParaRPr>
          </a:p>
        </p:txBody>
      </p:sp>
      <p:sp>
        <p:nvSpPr>
          <p:cNvPr id="9" name="Text Box 7"/>
          <p:cNvSpPr txBox="1">
            <a:spLocks noChangeArrowheads="1"/>
          </p:cNvSpPr>
          <p:nvPr/>
        </p:nvSpPr>
        <p:spPr bwMode="auto">
          <a:xfrm>
            <a:off x="3556207" y="7341703"/>
            <a:ext cx="2973111" cy="22915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kumimoji="0" lang="en-GB" altLang="en-US" sz="1600" b="1" i="0" u="sng" strike="noStrike" cap="none" normalizeH="0" baseline="0" dirty="0">
                <a:ln>
                  <a:noFill/>
                </a:ln>
                <a:solidFill>
                  <a:srgbClr val="000000"/>
                </a:solidFill>
                <a:effectLst/>
              </a:rPr>
              <a:t> Suggested books for reading</a:t>
            </a:r>
            <a:endParaRPr lang="en-US" dirty="0"/>
          </a:p>
          <a:p>
            <a:pPr algn="just" defTabSz="914400">
              <a:spcBef>
                <a:spcPct val="0"/>
              </a:spcBef>
              <a:spcAft>
                <a:spcPct val="0"/>
              </a:spcAft>
            </a:pPr>
            <a:endParaRPr lang="en-GB" altLang="en-US" sz="1200" dirty="0">
              <a:ea typeface="Calibri"/>
              <a:cs typeface="Calibri"/>
            </a:endParaRPr>
          </a:p>
          <a:p>
            <a:pPr algn="ctr" defTabSz="914400">
              <a:spcBef>
                <a:spcPct val="0"/>
              </a:spcBef>
              <a:spcAft>
                <a:spcPct val="0"/>
              </a:spcAft>
            </a:pPr>
            <a:r>
              <a:rPr lang="en-GB" altLang="en-US" sz="1200" dirty="0">
                <a:ea typeface="Calibri"/>
                <a:cs typeface="Calibri"/>
              </a:rPr>
              <a:t>The Search for Giant Arctic Jellyfish by Chloe Savage</a:t>
            </a:r>
            <a:endParaRPr lang="en-GB" dirty="0"/>
          </a:p>
          <a:p>
            <a:pPr algn="ctr" defTabSz="914400">
              <a:spcBef>
                <a:spcPct val="0"/>
              </a:spcBef>
              <a:spcAft>
                <a:spcPct val="0"/>
              </a:spcAft>
            </a:pPr>
            <a:r>
              <a:rPr lang="en-GB" altLang="en-US" sz="1200" dirty="0">
                <a:ea typeface="Calibri"/>
                <a:cs typeface="Calibri"/>
              </a:rPr>
              <a:t>Teddy's Midnight Adventure by Yoko Mori</a:t>
            </a:r>
          </a:p>
          <a:p>
            <a:pPr algn="just" defTabSz="914400">
              <a:spcBef>
                <a:spcPct val="0"/>
              </a:spcBef>
              <a:spcAft>
                <a:spcPct val="0"/>
              </a:spcAft>
            </a:pPr>
            <a:endParaRPr lang="en-GB" altLang="en-US" sz="1200" dirty="0">
              <a:ea typeface="Calibri"/>
              <a:cs typeface="Calibri"/>
            </a:endParaRPr>
          </a:p>
          <a:p>
            <a:pPr algn="just" defTabSz="914400">
              <a:spcBef>
                <a:spcPct val="0"/>
              </a:spcBef>
              <a:spcAft>
                <a:spcPct val="0"/>
              </a:spcAft>
            </a:pPr>
            <a:endParaRPr lang="en-GB" altLang="en-US" sz="1200" dirty="0">
              <a:ea typeface="Calibri"/>
              <a:cs typeface="Calibri"/>
            </a:endParaRPr>
          </a:p>
          <a:p>
            <a:pPr defTabSz="914400">
              <a:spcBef>
                <a:spcPct val="0"/>
              </a:spcBef>
              <a:spcAft>
                <a:spcPct val="0"/>
              </a:spcAft>
            </a:pPr>
            <a:endParaRPr lang="en-US" dirty="0">
              <a:ea typeface="Calibri" panose="020F0502020204030204"/>
              <a:cs typeface="Calibri"/>
            </a:endParaRPr>
          </a:p>
        </p:txBody>
      </p:sp>
      <p:sp>
        <p:nvSpPr>
          <p:cNvPr id="10" name="Text Box 8"/>
          <p:cNvSpPr txBox="1">
            <a:spLocks noChangeArrowheads="1"/>
          </p:cNvSpPr>
          <p:nvPr/>
        </p:nvSpPr>
        <p:spPr bwMode="auto">
          <a:xfrm>
            <a:off x="334549" y="4965873"/>
            <a:ext cx="3094451" cy="224075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600" b="1" u="sng" dirty="0">
                <a:solidFill>
                  <a:srgbClr val="000000"/>
                </a:solidFill>
                <a:latin typeface="Calibri"/>
                <a:cs typeface="Calibri"/>
              </a:rPr>
              <a:t>Music</a:t>
            </a:r>
            <a:endParaRPr lang="en-US" dirty="0">
              <a:solidFill>
                <a:srgbClr val="000000"/>
              </a:solidFill>
              <a:latin typeface="Calibri"/>
              <a:cs typeface="Calibri"/>
            </a:endParaRPr>
          </a:p>
          <a:p>
            <a:pPr algn="ctr" defTabSz="914400">
              <a:spcBef>
                <a:spcPct val="0"/>
              </a:spcBef>
              <a:spcAft>
                <a:spcPct val="0"/>
              </a:spcAft>
            </a:pPr>
            <a:r>
              <a:rPr lang="en-US" sz="1200" dirty="0">
                <a:solidFill>
                  <a:srgbClr val="000000"/>
                </a:solidFill>
                <a:latin typeface="Calibri"/>
                <a:cs typeface="Calibri"/>
              </a:rPr>
              <a:t>The children will be using the Charanga music scheme to listen to music, sing songs and  move to the beat. They will be exploring different types of music and its origins as well as learning new musical vocabulary. The children will be having lots of fun and performing in groups to the rest of the class!</a:t>
            </a:r>
            <a:endParaRPr lang="en-US" dirty="0">
              <a:cs typeface="Calibri"/>
            </a:endParaRPr>
          </a:p>
          <a:p>
            <a:pPr algn="ctr" defTabSz="914400">
              <a:spcBef>
                <a:spcPct val="0"/>
              </a:spcBef>
              <a:spcAft>
                <a:spcPct val="0"/>
              </a:spcAft>
            </a:pPr>
            <a:endParaRPr lang="en-US" sz="1200" dirty="0">
              <a:cs typeface="Calibri"/>
            </a:endParaRPr>
          </a:p>
          <a:p>
            <a:pPr algn="ctr" defTabSz="914400">
              <a:spcBef>
                <a:spcPct val="0"/>
              </a:spcBef>
              <a:spcAft>
                <a:spcPct val="0"/>
              </a:spcAft>
            </a:pPr>
            <a:endParaRPr lang="en-US" sz="1200" dirty="0">
              <a:cs typeface="Calibri"/>
            </a:endParaRPr>
          </a:p>
          <a:p>
            <a:pPr algn="ctr" defTabSz="914400">
              <a:spcBef>
                <a:spcPct val="0"/>
              </a:spcBef>
              <a:spcAft>
                <a:spcPct val="0"/>
              </a:spcAft>
            </a:pPr>
            <a:endParaRPr lang="en-US" sz="1200" dirty="0">
              <a:cs typeface="Calibri"/>
            </a:endParaRPr>
          </a:p>
        </p:txBody>
      </p:sp>
      <p:sp>
        <p:nvSpPr>
          <p:cNvPr id="11" name="Text Box 9"/>
          <p:cNvSpPr txBox="1">
            <a:spLocks noChangeArrowheads="1"/>
          </p:cNvSpPr>
          <p:nvPr/>
        </p:nvSpPr>
        <p:spPr bwMode="auto">
          <a:xfrm>
            <a:off x="3556207" y="2632460"/>
            <a:ext cx="2973111" cy="2166935"/>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a:ln>
                  <a:noFill/>
                </a:ln>
                <a:solidFill>
                  <a:srgbClr val="000000"/>
                </a:solidFill>
                <a:effectLst/>
                <a:latin typeface="Calibri"/>
                <a:cs typeface="Calibri"/>
              </a:rPr>
              <a:t>PE</a:t>
            </a:r>
          </a:p>
          <a:p>
            <a:pPr algn="ctr" defTabSz="914400">
              <a:spcBef>
                <a:spcPct val="0"/>
              </a:spcBef>
              <a:spcAft>
                <a:spcPct val="0"/>
              </a:spcAft>
            </a:pPr>
            <a:r>
              <a:rPr lang="en-GB" altLang="en-US" sz="1200" dirty="0">
                <a:solidFill>
                  <a:srgbClr val="000000"/>
                </a:solidFill>
                <a:latin typeface="Calibri"/>
                <a:cs typeface="Calibri"/>
              </a:rPr>
              <a:t>In PE the children will be learning about athletics. They will be learning to run at different speeds, pass a baton in a relay race, jump, hop and balance. The children will also learn how to throw and receive objects for example quoits, beanbags and hoops.</a:t>
            </a:r>
            <a:endParaRPr lang="en-GB" altLang="en-US" sz="1200" u="sng" dirty="0">
              <a:solidFill>
                <a:srgbClr val="000000"/>
              </a:solidFill>
              <a:latin typeface="Calibri"/>
              <a:cs typeface="Calibri"/>
            </a:endParaRPr>
          </a:p>
          <a:p>
            <a:pPr defTabSz="914400">
              <a:spcBef>
                <a:spcPct val="0"/>
              </a:spcBef>
              <a:spcAft>
                <a:spcPct val="0"/>
              </a:spcAft>
            </a:pPr>
            <a:endParaRPr lang="en-GB" altLang="en-US" sz="1200" dirty="0">
              <a:solidFill>
                <a:srgbClr val="000000"/>
              </a:solidFill>
              <a:latin typeface="Calibri"/>
              <a:cs typeface="Calibri"/>
            </a:endParaRPr>
          </a:p>
          <a:p>
            <a:pPr defTabSz="914400">
              <a:spcBef>
                <a:spcPct val="0"/>
              </a:spcBef>
              <a:spcAft>
                <a:spcPct val="0"/>
              </a:spcAft>
            </a:pPr>
            <a:endParaRPr lang="en-GB" altLang="en-US" sz="1200" dirty="0">
              <a:solidFill>
                <a:srgbClr val="000000"/>
              </a:solidFill>
              <a:latin typeface="Calibri"/>
              <a:cs typeface="Calibri"/>
            </a:endParaRPr>
          </a:p>
        </p:txBody>
      </p:sp>
      <p:sp>
        <p:nvSpPr>
          <p:cNvPr id="12" name="Text Box 10"/>
          <p:cNvSpPr txBox="1">
            <a:spLocks noChangeArrowheads="1"/>
          </p:cNvSpPr>
          <p:nvPr/>
        </p:nvSpPr>
        <p:spPr bwMode="auto">
          <a:xfrm>
            <a:off x="311387" y="2663865"/>
            <a:ext cx="3080163" cy="2166934"/>
          </a:xfrm>
          <a:prstGeom prst="rect">
            <a:avLst/>
          </a:prstGeom>
          <a:solidFill>
            <a:srgbClr val="FFFFFF"/>
          </a:solidFill>
          <a:ln w="28575" algn="in">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1600" b="1" u="sng" dirty="0">
                <a:solidFill>
                  <a:srgbClr val="000000"/>
                </a:solidFill>
                <a:latin typeface="Calibri"/>
                <a:cs typeface="Calibri"/>
              </a:rPr>
              <a:t>RE</a:t>
            </a:r>
            <a:endParaRPr lang="en-US" dirty="0">
              <a:solidFill>
                <a:srgbClr val="000000"/>
              </a:solidFill>
              <a:latin typeface="Calibri"/>
              <a:cs typeface="Calibri"/>
            </a:endParaRPr>
          </a:p>
          <a:p>
            <a:pPr algn="ctr" defTabSz="914400"/>
            <a:r>
              <a:rPr lang="en-US" sz="1200" dirty="0">
                <a:solidFill>
                  <a:srgbClr val="000000"/>
                </a:solidFill>
                <a:latin typeface="Calibri"/>
                <a:cs typeface="Calibri"/>
              </a:rPr>
              <a:t>Using books, artefacts, artwork, drama and exploration outside, we will explore the question: </a:t>
            </a:r>
            <a:r>
              <a:rPr lang="en-US" sz="1200" dirty="0">
                <a:solidFill>
                  <a:srgbClr val="000000"/>
                </a:solidFill>
                <a:ea typeface="+mn-lt"/>
                <a:cs typeface="+mn-lt"/>
              </a:rPr>
              <a:t>How did the world come to be? We will focus on Christianity and Judaism to consider: What does creation mean? What is the Christian and Jewish creation story? Who are Adam and Eve? What creation story do I believe?  </a:t>
            </a:r>
          </a:p>
          <a:p>
            <a:pPr defTabSz="914400"/>
            <a:endParaRPr lang="en-US" sz="1200" dirty="0">
              <a:ea typeface="+mn-lt"/>
              <a:cs typeface="+mn-lt"/>
            </a:endParaRPr>
          </a:p>
          <a:p>
            <a:pPr defTabSz="914400"/>
            <a:endParaRPr lang="en-US" sz="1200" dirty="0">
              <a:ea typeface="+mn-lt"/>
              <a:cs typeface="+mn-lt"/>
            </a:endParaRPr>
          </a:p>
          <a:p>
            <a:pPr defTabSz="914400">
              <a:spcBef>
                <a:spcPct val="0"/>
              </a:spcBef>
              <a:spcAft>
                <a:spcPct val="0"/>
              </a:spcAft>
            </a:pPr>
            <a:endParaRPr lang="en-US" sz="1200" dirty="0">
              <a:cs typeface="Calibri" panose="020F0502020204030204"/>
            </a:endParaRPr>
          </a:p>
          <a:p>
            <a:pPr algn="ctr" defTabSz="914400">
              <a:spcBef>
                <a:spcPct val="0"/>
              </a:spcBef>
              <a:spcAft>
                <a:spcPct val="0"/>
              </a:spcAft>
            </a:pPr>
            <a:endParaRPr lang="en-US" sz="1200" dirty="0">
              <a:cs typeface="Calibri" panose="020F0502020204030204"/>
            </a:endParaRPr>
          </a:p>
        </p:txBody>
      </p:sp>
      <p:pic>
        <p:nvPicPr>
          <p:cNvPr id="2" name="Picture 1" descr="A book cover with a jellyfish and a child&#10;&#10;Description automatically generated">
            <a:extLst>
              <a:ext uri="{FF2B5EF4-FFF2-40B4-BE49-F238E27FC236}">
                <a16:creationId xmlns:a16="http://schemas.microsoft.com/office/drawing/2014/main" id="{A67BF960-2A50-0422-8EE4-9283B04CBB59}"/>
              </a:ext>
            </a:extLst>
          </p:cNvPr>
          <p:cNvPicPr>
            <a:picLocks noChangeAspect="1"/>
          </p:cNvPicPr>
          <p:nvPr/>
        </p:nvPicPr>
        <p:blipFill>
          <a:blip r:embed="rId2"/>
          <a:stretch>
            <a:fillRect/>
          </a:stretch>
        </p:blipFill>
        <p:spPr>
          <a:xfrm>
            <a:off x="3955908" y="8437352"/>
            <a:ext cx="800210" cy="1126097"/>
          </a:xfrm>
          <a:prstGeom prst="rect">
            <a:avLst/>
          </a:prstGeom>
        </p:spPr>
      </p:pic>
      <p:pic>
        <p:nvPicPr>
          <p:cNvPr id="3" name="Picture 2" descr="A child holding a red umbrella and a stuffed animal&#10;&#10;Description automatically generated">
            <a:extLst>
              <a:ext uri="{FF2B5EF4-FFF2-40B4-BE49-F238E27FC236}">
                <a16:creationId xmlns:a16="http://schemas.microsoft.com/office/drawing/2014/main" id="{A88EF0EA-DB3E-279B-D0AA-0588413363A3}"/>
              </a:ext>
            </a:extLst>
          </p:cNvPr>
          <p:cNvPicPr>
            <a:picLocks noChangeAspect="1"/>
          </p:cNvPicPr>
          <p:nvPr/>
        </p:nvPicPr>
        <p:blipFill>
          <a:blip r:embed="rId3"/>
          <a:stretch>
            <a:fillRect/>
          </a:stretch>
        </p:blipFill>
        <p:spPr>
          <a:xfrm>
            <a:off x="5175236" y="8440438"/>
            <a:ext cx="800210" cy="1135813"/>
          </a:xfrm>
          <a:prstGeom prst="rect">
            <a:avLst/>
          </a:prstGeom>
        </p:spPr>
      </p:pic>
      <p:pic>
        <p:nvPicPr>
          <p:cNvPr id="4" name="Picture 3" descr="British Pound Coin Icon Clipart for Business and Finance British Pound  Sterling Money in Animated Elements Vector Illustration 10983042 Vector Art  at Vecteezy">
            <a:extLst>
              <a:ext uri="{FF2B5EF4-FFF2-40B4-BE49-F238E27FC236}">
                <a16:creationId xmlns:a16="http://schemas.microsoft.com/office/drawing/2014/main" id="{DC33C3B3-DDA0-D11B-9D37-1539A24D9BAB}"/>
              </a:ext>
            </a:extLst>
          </p:cNvPr>
          <p:cNvPicPr>
            <a:picLocks noChangeAspect="1"/>
          </p:cNvPicPr>
          <p:nvPr/>
        </p:nvPicPr>
        <p:blipFill>
          <a:blip r:embed="rId4"/>
          <a:stretch>
            <a:fillRect/>
          </a:stretch>
        </p:blipFill>
        <p:spPr>
          <a:xfrm>
            <a:off x="4066119" y="6615540"/>
            <a:ext cx="470313" cy="484269"/>
          </a:xfrm>
          <a:prstGeom prst="rect">
            <a:avLst/>
          </a:prstGeom>
        </p:spPr>
      </p:pic>
      <p:pic>
        <p:nvPicPr>
          <p:cNvPr id="13" name="Picture 12" descr="Labor day job cartoon Royalty Free Vector Image">
            <a:extLst>
              <a:ext uri="{FF2B5EF4-FFF2-40B4-BE49-F238E27FC236}">
                <a16:creationId xmlns:a16="http://schemas.microsoft.com/office/drawing/2014/main" id="{1BE20F01-481C-E0B4-A897-6DF90FB464CB}"/>
              </a:ext>
            </a:extLst>
          </p:cNvPr>
          <p:cNvPicPr>
            <a:picLocks noChangeAspect="1"/>
          </p:cNvPicPr>
          <p:nvPr/>
        </p:nvPicPr>
        <p:blipFill rotWithShape="1">
          <a:blip r:embed="rId5"/>
          <a:srcRect t="28070" b="12281"/>
          <a:stretch/>
        </p:blipFill>
        <p:spPr>
          <a:xfrm>
            <a:off x="5068515" y="6686549"/>
            <a:ext cx="858840" cy="406115"/>
          </a:xfrm>
          <a:prstGeom prst="rect">
            <a:avLst/>
          </a:prstGeom>
        </p:spPr>
      </p:pic>
      <p:pic>
        <p:nvPicPr>
          <p:cNvPr id="14" name="Picture 13" descr="11 Music Note Symbols You Need to Know -">
            <a:extLst>
              <a:ext uri="{FF2B5EF4-FFF2-40B4-BE49-F238E27FC236}">
                <a16:creationId xmlns:a16="http://schemas.microsoft.com/office/drawing/2014/main" id="{B240D3F9-BDC3-0BAC-5799-CD21410DEC67}"/>
              </a:ext>
            </a:extLst>
          </p:cNvPr>
          <p:cNvPicPr>
            <a:picLocks noChangeAspect="1"/>
          </p:cNvPicPr>
          <p:nvPr/>
        </p:nvPicPr>
        <p:blipFill>
          <a:blip r:embed="rId6"/>
          <a:stretch>
            <a:fillRect/>
          </a:stretch>
        </p:blipFill>
        <p:spPr>
          <a:xfrm>
            <a:off x="531402" y="6516126"/>
            <a:ext cx="628346" cy="482344"/>
          </a:xfrm>
          <a:prstGeom prst="rect">
            <a:avLst/>
          </a:prstGeom>
        </p:spPr>
      </p:pic>
      <p:pic>
        <p:nvPicPr>
          <p:cNvPr id="16" name="Picture 15" descr="Singing kids. Music school, kid vocal group and children choir sing cartoon vector illustration">
            <a:extLst>
              <a:ext uri="{FF2B5EF4-FFF2-40B4-BE49-F238E27FC236}">
                <a16:creationId xmlns:a16="http://schemas.microsoft.com/office/drawing/2014/main" id="{2AFDDCE0-3955-4509-28BC-53B8B7ACA60F}"/>
              </a:ext>
            </a:extLst>
          </p:cNvPr>
          <p:cNvPicPr>
            <a:picLocks noChangeAspect="1"/>
          </p:cNvPicPr>
          <p:nvPr/>
        </p:nvPicPr>
        <p:blipFill>
          <a:blip r:embed="rId7"/>
          <a:stretch>
            <a:fillRect/>
          </a:stretch>
        </p:blipFill>
        <p:spPr>
          <a:xfrm>
            <a:off x="1372810" y="6516126"/>
            <a:ext cx="957316" cy="564843"/>
          </a:xfrm>
          <a:prstGeom prst="rect">
            <a:avLst/>
          </a:prstGeom>
        </p:spPr>
      </p:pic>
      <p:pic>
        <p:nvPicPr>
          <p:cNvPr id="21" name="Picture 20" descr="Musical Instruments Percussion Stock Illustrations – 4,989 Musical  Instruments Percussion Stock Illustrations, Vectors &amp; Clipart - Dreamstime">
            <a:extLst>
              <a:ext uri="{FF2B5EF4-FFF2-40B4-BE49-F238E27FC236}">
                <a16:creationId xmlns:a16="http://schemas.microsoft.com/office/drawing/2014/main" id="{E2685AB6-9FF4-D851-BDB8-407E3F6E17C8}"/>
              </a:ext>
            </a:extLst>
          </p:cNvPr>
          <p:cNvPicPr>
            <a:picLocks noChangeAspect="1"/>
          </p:cNvPicPr>
          <p:nvPr/>
        </p:nvPicPr>
        <p:blipFill>
          <a:blip r:embed="rId8"/>
          <a:stretch>
            <a:fillRect/>
          </a:stretch>
        </p:blipFill>
        <p:spPr>
          <a:xfrm>
            <a:off x="2524288" y="6558963"/>
            <a:ext cx="687357" cy="497487"/>
          </a:xfrm>
          <a:prstGeom prst="rect">
            <a:avLst/>
          </a:prstGeom>
        </p:spPr>
      </p:pic>
      <p:pic>
        <p:nvPicPr>
          <p:cNvPr id="17" name="Picture 16" descr="Hands holding a glowing ball&#10;&#10;Description automatically generated">
            <a:extLst>
              <a:ext uri="{FF2B5EF4-FFF2-40B4-BE49-F238E27FC236}">
                <a16:creationId xmlns:a16="http://schemas.microsoft.com/office/drawing/2014/main" id="{E6F4B87F-6EC4-023E-236A-30961831CCC3}"/>
              </a:ext>
            </a:extLst>
          </p:cNvPr>
          <p:cNvPicPr>
            <a:picLocks noChangeAspect="1"/>
          </p:cNvPicPr>
          <p:nvPr/>
        </p:nvPicPr>
        <p:blipFill>
          <a:blip r:embed="rId9"/>
          <a:stretch>
            <a:fillRect/>
          </a:stretch>
        </p:blipFill>
        <p:spPr>
          <a:xfrm>
            <a:off x="2486537" y="4231056"/>
            <a:ext cx="627480" cy="521140"/>
          </a:xfrm>
          <a:prstGeom prst="rect">
            <a:avLst/>
          </a:prstGeom>
        </p:spPr>
      </p:pic>
      <p:pic>
        <p:nvPicPr>
          <p:cNvPr id="15" name="Picture 14" descr="Finish Line Images | Free Photos, PNG Stickers, Wallpapers ...">
            <a:extLst>
              <a:ext uri="{FF2B5EF4-FFF2-40B4-BE49-F238E27FC236}">
                <a16:creationId xmlns:a16="http://schemas.microsoft.com/office/drawing/2014/main" id="{DF6EF41A-63B1-1D0A-B35C-8A89FB5A37AF}"/>
              </a:ext>
            </a:extLst>
          </p:cNvPr>
          <p:cNvPicPr>
            <a:picLocks noChangeAspect="1"/>
          </p:cNvPicPr>
          <p:nvPr/>
        </p:nvPicPr>
        <p:blipFill rotWithShape="1">
          <a:blip r:embed="rId10"/>
          <a:srcRect b="10144"/>
          <a:stretch/>
        </p:blipFill>
        <p:spPr>
          <a:xfrm>
            <a:off x="4440587" y="4077715"/>
            <a:ext cx="1204350" cy="674481"/>
          </a:xfrm>
          <a:prstGeom prst="rect">
            <a:avLst/>
          </a:prstGeom>
        </p:spPr>
      </p:pic>
      <p:pic>
        <p:nvPicPr>
          <p:cNvPr id="19" name="Picture 2" descr="Reading Owls Clip Art Set – Daily Art Hub // Graphics, Alphabets &amp; SVG">
            <a:extLst>
              <a:ext uri="{FF2B5EF4-FFF2-40B4-BE49-F238E27FC236}">
                <a16:creationId xmlns:a16="http://schemas.microsoft.com/office/drawing/2014/main" id="{3F85DD80-636C-E7F2-A40E-03CE3A7185A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5086" t="53934" r="3154" b="4432"/>
          <a:stretch/>
        </p:blipFill>
        <p:spPr bwMode="auto">
          <a:xfrm>
            <a:off x="1679678" y="7963675"/>
            <a:ext cx="398564" cy="5238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76A0C273-8B24-8B80-F90A-768CB34E5366}"/>
              </a:ext>
            </a:extLst>
          </p:cNvPr>
          <p:cNvPicPr>
            <a:picLocks noChangeAspect="1"/>
          </p:cNvPicPr>
          <p:nvPr/>
        </p:nvPicPr>
        <p:blipFill>
          <a:blip r:embed="rId12"/>
          <a:stretch>
            <a:fillRect/>
          </a:stretch>
        </p:blipFill>
        <p:spPr>
          <a:xfrm>
            <a:off x="1584886" y="8779597"/>
            <a:ext cx="865343" cy="794007"/>
          </a:xfrm>
          <a:prstGeom prst="rect">
            <a:avLst/>
          </a:prstGeom>
        </p:spPr>
      </p:pic>
      <p:pic>
        <p:nvPicPr>
          <p:cNvPr id="22" name="Picture 4" descr="Teaching Mary Anning as a significant person at KS1 ...">
            <a:extLst>
              <a:ext uri="{FF2B5EF4-FFF2-40B4-BE49-F238E27FC236}">
                <a16:creationId xmlns:a16="http://schemas.microsoft.com/office/drawing/2014/main" id="{E8454983-6F29-6084-7B99-3B414D02058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32239" y="1688543"/>
            <a:ext cx="727424" cy="6817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Mary Anning's Plesiosaur – London, England - Atlas Obscura">
            <a:extLst>
              <a:ext uri="{FF2B5EF4-FFF2-40B4-BE49-F238E27FC236}">
                <a16:creationId xmlns:a16="http://schemas.microsoft.com/office/drawing/2014/main" id="{91FD0FA1-CCD8-F746-BB92-5E7C3982A85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16063" y="1699176"/>
            <a:ext cx="1022583" cy="68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0379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e0c9f8c1-610e-4700-a838-48094ce785ac" xsi:nil="true"/>
    <lcf76f155ced4ddcb4097134ff3c332f xmlns="e0c9f8c1-610e-4700-a838-48094ce785ac">
      <Terms xmlns="http://schemas.microsoft.com/office/infopath/2007/PartnerControls"/>
    </lcf76f155ced4ddcb4097134ff3c332f>
    <_Flow_SignoffStatus xmlns="e0c9f8c1-610e-4700-a838-48094ce785ac" xsi:nil="true"/>
    <TaxCatchAll xmlns="cac48d98-c999-4eb6-b102-8f6f3bbb3b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0CF9EE040A1948BAFAA0F1C632C58E" ma:contentTypeVersion="14" ma:contentTypeDescription="Create a new document." ma:contentTypeScope="" ma:versionID="b2c4ae6277687cec8573df09fa205c52">
  <xsd:schema xmlns:xsd="http://www.w3.org/2001/XMLSchema" xmlns:xs="http://www.w3.org/2001/XMLSchema" xmlns:p="http://schemas.microsoft.com/office/2006/metadata/properties" xmlns:ns2="e0c9f8c1-610e-4700-a838-48094ce785ac" xmlns:ns3="cac48d98-c999-4eb6-b102-8f6f3bbb3bd5" targetNamespace="http://schemas.microsoft.com/office/2006/metadata/properties" ma:root="true" ma:fieldsID="fa5fddd9e4051ad26dc2b9fc9b537e3d" ns2:_="" ns3:_="">
    <xsd:import namespace="e0c9f8c1-610e-4700-a838-48094ce785ac"/>
    <xsd:import namespace="cac48d98-c999-4eb6-b102-8f6f3bbb3bd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Notes" minOccurs="0"/>
                <xsd:element ref="ns2:_Flow_SignoffStatu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9f8c1-610e-4700-a838-48094ce785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Notes" ma:index="15" nillable="true" ma:displayName="Notes" ma:format="Dropdown" ma:internalName="Notes">
      <xsd:simpleType>
        <xsd:restriction base="dms:Note">
          <xsd:maxLength value="255"/>
        </xsd:restriction>
      </xsd:simpleType>
    </xsd:element>
    <xsd:element name="_Flow_SignoffStatus" ma:index="16" nillable="true" ma:displayName="Sign-off status" ma:internalName="Sign_x002d_off_x0020_status">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3656f60-27ea-4f4c-865c-e98f0fe40ea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c48d98-c999-4eb6-b102-8f6f3bbb3bd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571e8da-db13-4c63-b429-106e3add7984}" ma:internalName="TaxCatchAll" ma:showField="CatchAllData" ma:web="cac48d98-c999-4eb6-b102-8f6f3bbb3b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8D3E1-DB36-46BC-946C-9EC15E59858E}">
  <ds:schemaRefs>
    <ds:schemaRef ds:uri="http://schemas.microsoft.com/sharepoint/v3/contenttype/forms"/>
  </ds:schemaRefs>
</ds:datastoreItem>
</file>

<file path=customXml/itemProps2.xml><?xml version="1.0" encoding="utf-8"?>
<ds:datastoreItem xmlns:ds="http://schemas.openxmlformats.org/officeDocument/2006/customXml" ds:itemID="{5F6D455D-052B-49D8-921E-8481E3F7D9CC}">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cac48d98-c999-4eb6-b102-8f6f3bbb3bd5"/>
    <ds:schemaRef ds:uri="http://schemas.openxmlformats.org/package/2006/metadata/core-properties"/>
    <ds:schemaRef ds:uri="http://www.w3.org/XML/1998/namespace"/>
    <ds:schemaRef ds:uri="e0c9f8c1-610e-4700-a838-48094ce785ac"/>
    <ds:schemaRef ds:uri="http://purl.org/dc/dcmitype/"/>
    <ds:schemaRef ds:uri="http://purl.org/dc/terms/"/>
  </ds:schemaRefs>
</ds:datastoreItem>
</file>

<file path=customXml/itemProps3.xml><?xml version="1.0" encoding="utf-8"?>
<ds:datastoreItem xmlns:ds="http://schemas.openxmlformats.org/officeDocument/2006/customXml" ds:itemID="{D2F411A6-1508-4CE6-A96C-AB163EEFF2AE}">
  <ds:schemaRefs>
    <ds:schemaRef ds:uri="cac48d98-c999-4eb6-b102-8f6f3bbb3bd5"/>
    <ds:schemaRef ds:uri="e0c9f8c1-610e-4700-a838-48094ce785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83</TotalTime>
  <Words>939</Words>
  <Application>Microsoft Office PowerPoint</Application>
  <PresentationFormat>A4 Paper (210x297 mm)</PresentationFormat>
  <Paragraphs>78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tahomabd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Thomas</dc:creator>
  <cp:lastModifiedBy>Hayley Barkley</cp:lastModifiedBy>
  <cp:revision>182</cp:revision>
  <dcterms:created xsi:type="dcterms:W3CDTF">2023-03-07T15:16:37Z</dcterms:created>
  <dcterms:modified xsi:type="dcterms:W3CDTF">2024-02-19T13:00:05Z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0x010100CD0CF9EE040A1948BAFAA0F1C632C58E</vt:lpwstr>
  </property>
  <property fmtid="{D5CDD505-2E9C-101B-9397-08002B2CF9AE}" pid="3" name="MediaServiceImageTags">
    <vt:lpwstr/>
  </property>
</Properties>
</file>