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D91CB4-C35D-8145-5A18-EF13BE669B9C}" v="60" dt="2024-02-05T15:54:32.701"/>
    <p1510:client id="{4282955A-4EBE-5716-15AF-35BC01CD4444}" v="90" dt="2024-02-05T15:35:29.755"/>
    <p1510:client id="{56B30B21-94D4-22E9-5DD3-C3C9FE6BC785}" v="128" dt="2024-02-05T14:50:56.2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6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29C7529-C55A-4FFA-AF54-23A3D92AE5B3}" type="datetimeFigureOut">
              <a:rPr lang="en-GB" smtClean="0"/>
              <a:t>19/02/2024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48455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19/02/2024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19/02/2024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89120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19/02/2024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46695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9C7529-C55A-4FFA-AF54-23A3D92AE5B3}" type="datetimeFigureOut">
              <a:rPr lang="en-GB" smtClean="0"/>
              <a:t>19/02/2024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973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9C7529-C55A-4FFA-AF54-23A3D92AE5B3}" type="datetimeFigureOut">
              <a:rPr lang="en-GB" smtClean="0"/>
              <a:t>19/02/2024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77057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9C7529-C55A-4FFA-AF54-23A3D92AE5B3}" type="datetimeFigureOut">
              <a:rPr lang="en-GB" smtClean="0"/>
              <a:t>19/02/2024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57854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9C7529-C55A-4FFA-AF54-23A3D92AE5B3}" type="datetimeFigureOut">
              <a:rPr lang="en-GB" smtClean="0"/>
              <a:t>19/02/2024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08716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C7529-C55A-4FFA-AF54-23A3D92AE5B3}" type="datetimeFigureOut">
              <a:rPr lang="en-GB" smtClean="0"/>
              <a:t>19/02/2024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11810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19/02/2024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3113590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19/02/2024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40808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29C7529-C55A-4FFA-AF54-23A3D92AE5B3}" type="datetimeFigureOut">
              <a:rPr lang="en-GB" smtClean="0"/>
              <a:t>19/02/2024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E462980-EB95-4570-8D78-956AE42C4A2B}" type="slidenum">
              <a:rPr lang="en-GB" smtClean="0"/>
              <a:t>‹#›</a:t>
            </a:fld>
            <a:endParaRPr lang="en-GB"/>
          </a:p>
        </p:txBody>
      </p:sp>
    </p:spTree>
    <p:extLst>
      <p:ext uri="{BB962C8B-B14F-4D97-AF65-F5344CB8AC3E}">
        <p14:creationId xmlns:p14="http://schemas.microsoft.com/office/powerpoint/2010/main" val="4243389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31305" y="228391"/>
            <a:ext cx="6246882" cy="1507644"/>
          </a:xfrm>
          <a:prstGeom prst="rect">
            <a:avLst/>
          </a:prstGeom>
          <a:solidFill>
            <a:srgbClr val="FFFFFF"/>
          </a:solidFill>
          <a:ln w="28575" algn="ctr">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ts val="100"/>
              </a:spcAft>
            </a:pPr>
            <a:r>
              <a:rPr kumimoji="0" lang="en-GB" altLang="en-US" sz="4000" b="1" i="0" u="none" strike="noStrike" cap="none" normalizeH="0" baseline="0">
                <a:ln>
                  <a:noFill/>
                </a:ln>
                <a:solidFill>
                  <a:srgbClr val="000000"/>
                </a:solidFill>
                <a:effectLst/>
                <a:latin typeface="Calibri"/>
                <a:cs typeface="Calibri"/>
              </a:rPr>
              <a:t>EYFS Newsletter</a:t>
            </a:r>
          </a:p>
          <a:p>
            <a:pPr algn="ctr" defTabSz="914400" eaLnBrk="0" fontAlgn="base" hangingPunct="0">
              <a:spcBef>
                <a:spcPct val="0"/>
              </a:spcBef>
              <a:spcAft>
                <a:spcPts val="100"/>
              </a:spcAft>
            </a:pPr>
            <a:endParaRPr kumimoji="0" lang="en-GB" altLang="en-US" sz="800" b="1" i="0" u="none" strike="noStrike" cap="none" normalizeH="0" baseline="0">
              <a:ln>
                <a:noFill/>
              </a:ln>
              <a:solidFill>
                <a:srgbClr val="000000"/>
              </a:solidFill>
              <a:effectLst/>
              <a:latin typeface="Calibri"/>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200" b="1" i="0" u="none" strike="noStrike" cap="none" normalizeH="0" baseline="0">
                <a:ln>
                  <a:noFill/>
                </a:ln>
                <a:solidFill>
                  <a:srgbClr val="000000"/>
                </a:solidFill>
                <a:effectLst/>
                <a:latin typeface="Calibri" panose="020F0502020204030204" pitchFamily="34" charset="0"/>
              </a:rPr>
              <a:t>  </a:t>
            </a:r>
            <a:r>
              <a:rPr lang="en-GB" altLang="en-US" sz="3200" b="1">
                <a:solidFill>
                  <a:srgbClr val="000000"/>
                </a:solidFill>
                <a:latin typeface="Calibri" panose="020F0502020204030204" pitchFamily="34" charset="0"/>
              </a:rPr>
              <a:t>Spring</a:t>
            </a:r>
            <a:r>
              <a:rPr kumimoji="0" lang="en-GB" altLang="en-US" sz="3200" b="1" i="0" u="none" strike="noStrike" cap="none" normalizeH="0">
                <a:ln>
                  <a:noFill/>
                </a:ln>
                <a:solidFill>
                  <a:srgbClr val="000000"/>
                </a:solidFill>
                <a:effectLst/>
                <a:latin typeface="Calibri" panose="020F0502020204030204" pitchFamily="34" charset="0"/>
              </a:rPr>
              <a:t> 2</a:t>
            </a:r>
            <a:r>
              <a:rPr kumimoji="0" lang="en-GB" altLang="en-US" sz="3200" b="1" i="0" u="none" strike="noStrike" cap="none" normalizeH="0" baseline="0">
                <a:ln>
                  <a:noFill/>
                </a:ln>
                <a:solidFill>
                  <a:srgbClr val="000000"/>
                </a:solidFill>
                <a:effectLst/>
                <a:latin typeface="Calibri" panose="020F0502020204030204" pitchFamily="34" charset="0"/>
              </a:rPr>
              <a:t>—2023/2024</a:t>
            </a:r>
            <a:endParaRPr kumimoji="0" lang="en-US" altLang="en-US" sz="3200" b="0" i="0" u="none" strike="noStrike" cap="none" normalizeH="0" baseline="0">
              <a:ln>
                <a:noFill/>
              </a:ln>
              <a:solidFill>
                <a:schemeClr val="tx1"/>
              </a:solidFill>
              <a:effectLst/>
              <a:latin typeface="Arial" panose="020B0604020202020204" pitchFamily="34" charset="0"/>
            </a:endParaRPr>
          </a:p>
        </p:txBody>
      </p:sp>
      <p:sp>
        <p:nvSpPr>
          <p:cNvPr id="7" name="Text Box 4"/>
          <p:cNvSpPr txBox="1">
            <a:spLocks noChangeArrowheads="1"/>
          </p:cNvSpPr>
          <p:nvPr/>
        </p:nvSpPr>
        <p:spPr bwMode="auto">
          <a:xfrm>
            <a:off x="371646" y="1953177"/>
            <a:ext cx="3097695" cy="2279378"/>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1" i="0" u="sng" strike="noStrike" kern="1200" cap="none" spc="0" normalizeH="0" baseline="0" noProof="0" dirty="0">
                <a:ln>
                  <a:noFill/>
                </a:ln>
                <a:solidFill>
                  <a:srgbClr val="000000"/>
                </a:solidFill>
                <a:effectLst/>
                <a:uLnTx/>
                <a:uFillTx/>
                <a:latin typeface="Calibri"/>
                <a:ea typeface="+mn-ea"/>
                <a:cs typeface="Calibri"/>
              </a:rPr>
              <a:t>Key dates </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900" i="0" strike="noStrike" kern="1200" cap="none" spc="0" normalizeH="0" baseline="0" noProof="0" dirty="0">
              <a:ln>
                <a:noFill/>
              </a:ln>
              <a:solidFill>
                <a:srgbClr val="000000"/>
              </a:solidFill>
              <a:effectLst/>
              <a:uLnTx/>
              <a:uFillTx/>
              <a:latin typeface="Calibri"/>
              <a:ea typeface="+mn-ea"/>
              <a:cs typeface="Calibri"/>
            </a:endParaRPr>
          </a:p>
          <a:p>
            <a:pPr algn="ctr" defTabSz="914400" eaLnBrk="0" fontAlgn="base" hangingPunct="0">
              <a:spcBef>
                <a:spcPct val="0"/>
              </a:spcBef>
              <a:spcAft>
                <a:spcPct val="0"/>
              </a:spcAft>
            </a:pPr>
            <a:r>
              <a:rPr lang="en-US" altLang="en-US" sz="1200" dirty="0">
                <a:solidFill>
                  <a:srgbClr val="000000"/>
                </a:solidFill>
                <a:latin typeface="Calibri" panose="020F0502020204030204" pitchFamily="34" charset="0"/>
              </a:rPr>
              <a:t>Please bring a named water bottle, coat and bookbag to school every day.</a:t>
            </a:r>
          </a:p>
          <a:p>
            <a:pPr algn="ctr" defTabSz="914400" eaLnBrk="0" fontAlgn="base" hangingPunct="0">
              <a:spcBef>
                <a:spcPct val="0"/>
              </a:spcBef>
              <a:spcAft>
                <a:spcPct val="0"/>
              </a:spcAft>
            </a:pPr>
            <a:endParaRPr lang="en-US" altLang="en-US" sz="900" dirty="0">
              <a:solidFill>
                <a:srgbClr val="000000"/>
              </a:solidFill>
              <a:latin typeface="Calibri" panose="020F0502020204030204" pitchFamily="34" charset="0"/>
            </a:endParaRPr>
          </a:p>
          <a:p>
            <a:pPr algn="ctr" defTabSz="914400" eaLnBrk="0" fontAlgn="base" hangingPunct="0">
              <a:spcBef>
                <a:spcPct val="0"/>
              </a:spcBef>
              <a:spcAft>
                <a:spcPct val="0"/>
              </a:spcAft>
            </a:pPr>
            <a:r>
              <a:rPr lang="en-US" altLang="en-US" sz="1200" dirty="0">
                <a:solidFill>
                  <a:srgbClr val="000000"/>
                </a:solidFill>
                <a:latin typeface="Calibri" panose="020F0502020204030204" pitchFamily="34" charset="0"/>
              </a:rPr>
              <a:t>PE and library are on Wednesday, please remove any earrings. </a:t>
            </a:r>
          </a:p>
          <a:p>
            <a:pPr algn="ctr" defTabSz="914400" eaLnBrk="0" fontAlgn="base" hangingPunct="0">
              <a:spcBef>
                <a:spcPct val="0"/>
              </a:spcBef>
              <a:spcAft>
                <a:spcPct val="0"/>
              </a:spcAft>
            </a:pPr>
            <a:endParaRPr lang="en-US" altLang="en-US" sz="900" dirty="0">
              <a:solidFill>
                <a:srgbClr val="000000"/>
              </a:solidFill>
              <a:latin typeface="Calibri" panose="020F0502020204030204" pitchFamily="34" charset="0"/>
            </a:endParaRPr>
          </a:p>
          <a:p>
            <a:pPr algn="ctr" defTabSz="914400" eaLnBrk="0" fontAlgn="base" hangingPunct="0">
              <a:spcBef>
                <a:spcPct val="0"/>
              </a:spcBef>
              <a:spcAft>
                <a:spcPct val="0"/>
              </a:spcAft>
            </a:pPr>
            <a:r>
              <a:rPr lang="en-US" altLang="en-US" sz="1200" dirty="0">
                <a:solidFill>
                  <a:srgbClr val="000000"/>
                </a:solidFill>
                <a:latin typeface="Calibri" panose="020F0502020204030204" pitchFamily="34" charset="0"/>
              </a:rPr>
              <a:t>A gentle reminder that there should be no other jewelry or nail varnish worn to school.</a:t>
            </a:r>
          </a:p>
          <a:p>
            <a:pPr algn="ctr" defTabSz="914400" eaLnBrk="0" fontAlgn="base" hangingPunct="0">
              <a:spcBef>
                <a:spcPct val="0"/>
              </a:spcBef>
              <a:spcAft>
                <a:spcPct val="0"/>
              </a:spcAft>
            </a:pPr>
            <a:endParaRPr lang="en-US" altLang="en-US" sz="900" dirty="0">
              <a:solidFill>
                <a:srgbClr val="000000"/>
              </a:solidFill>
              <a:latin typeface="Calibri" panose="020F0502020204030204" pitchFamily="34" charset="0"/>
            </a:endParaRPr>
          </a:p>
          <a:p>
            <a:pPr algn="ctr" defTabSz="914400" eaLnBrk="0" fontAlgn="base" hangingPunct="0">
              <a:spcBef>
                <a:spcPct val="0"/>
              </a:spcBef>
              <a:spcAft>
                <a:spcPct val="0"/>
              </a:spcAft>
            </a:pPr>
            <a:r>
              <a:rPr lang="en-US" altLang="en-US" sz="1200" dirty="0">
                <a:solidFill>
                  <a:srgbClr val="000000"/>
                </a:solidFill>
                <a:latin typeface="Calibri" panose="020F0502020204030204" pitchFamily="34" charset="0"/>
              </a:rPr>
              <a:t>PE kit and uniform needs to be clearly named</a:t>
            </a:r>
            <a:r>
              <a:rPr lang="en-US" altLang="en-US" sz="1200" b="1" u="sng" dirty="0">
                <a:solidFill>
                  <a:srgbClr val="000000"/>
                </a:solidFill>
                <a:latin typeface="Calibri" panose="020F0502020204030204" pitchFamily="34" charset="0"/>
              </a:rPr>
              <a:t>.</a:t>
            </a:r>
            <a:endParaRPr lang="en-GB" altLang="en-US" sz="1200" b="1" u="sng" dirty="0">
              <a:solidFill>
                <a:srgbClr val="000000"/>
              </a:solidFill>
              <a:latin typeface="Calibri" panose="020F0502020204030204" pitchFamily="34" charset="0"/>
            </a:endParaRPr>
          </a:p>
        </p:txBody>
      </p:sp>
      <p:sp>
        <p:nvSpPr>
          <p:cNvPr id="8" name="Text Box 5"/>
          <p:cNvSpPr txBox="1">
            <a:spLocks noChangeArrowheads="1"/>
          </p:cNvSpPr>
          <p:nvPr/>
        </p:nvSpPr>
        <p:spPr bwMode="auto">
          <a:xfrm>
            <a:off x="350355" y="4352593"/>
            <a:ext cx="3087756" cy="2564772"/>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a:cs typeface="Calibri"/>
              </a:rPr>
              <a:t>Communication and Language </a:t>
            </a:r>
          </a:p>
          <a:p>
            <a:pPr algn="ctr" defTabSz="914400">
              <a:spcBef>
                <a:spcPct val="0"/>
              </a:spcBef>
              <a:spcAft>
                <a:spcPct val="0"/>
              </a:spcAft>
            </a:pPr>
            <a:r>
              <a:rPr lang="en-GB" altLang="en-US" sz="1200" dirty="0">
                <a:solidFill>
                  <a:srgbClr val="000000"/>
                </a:solidFill>
                <a:latin typeface="Calibri"/>
                <a:cs typeface="Calibri"/>
              </a:rPr>
              <a:t>The children will listen to a range of stories and share non-fiction texts through our Talk for Writing and topic learning.  They will focus on retelling a story.  To develop their confidence to speak to a larger group, the children will be given more opportunities to share their work with their class and talk about it.  </a:t>
            </a:r>
          </a:p>
          <a:p>
            <a:pPr algn="ctr" defTabSz="914400">
              <a:spcBef>
                <a:spcPct val="0"/>
              </a:spcBef>
              <a:spcAft>
                <a:spcPct val="0"/>
              </a:spcAft>
            </a:pPr>
            <a:endParaRPr lang="en-GB" altLang="en-US" sz="1200" dirty="0">
              <a:solidFill>
                <a:srgbClr val="000000"/>
              </a:solidFill>
              <a:latin typeface="Calibri"/>
              <a:cs typeface="Calibri"/>
            </a:endParaRPr>
          </a:p>
          <a:p>
            <a:pPr algn="ctr" defTabSz="914400">
              <a:spcBef>
                <a:spcPct val="0"/>
              </a:spcBef>
              <a:spcAft>
                <a:spcPct val="0"/>
              </a:spcAft>
            </a:pPr>
            <a:r>
              <a:rPr lang="en-GB" altLang="en-US" sz="1200" dirty="0">
                <a:solidFill>
                  <a:srgbClr val="000000"/>
                </a:solidFill>
                <a:latin typeface="Calibri"/>
                <a:cs typeface="Calibri"/>
              </a:rPr>
              <a:t>The children will develop vocabulary in a range of contexts, encouraging the children to use different, perhaps more adventurous words and to understand the meaning of others.  </a:t>
            </a:r>
          </a:p>
          <a:p>
            <a:pPr algn="ctr" defTabSz="914400">
              <a:spcBef>
                <a:spcPct val="0"/>
              </a:spcBef>
              <a:spcAft>
                <a:spcPct val="0"/>
              </a:spcAft>
            </a:pPr>
            <a:endParaRPr lang="en-GB" altLang="en-US" sz="1600" b="1" u="sng" dirty="0">
              <a:solidFill>
                <a:srgbClr val="000000"/>
              </a:solidFill>
              <a:latin typeface="Calibri" panose="020F0502020204030204" pitchFamily="34" charset="0"/>
              <a:cs typeface="Calibri"/>
            </a:endParaRPr>
          </a:p>
          <a:p>
            <a:pPr algn="ctr" defTabSz="914400">
              <a:spcBef>
                <a:spcPct val="0"/>
              </a:spcBef>
              <a:spcAft>
                <a:spcPct val="0"/>
              </a:spcAft>
            </a:pPr>
            <a:endParaRPr lang="en-GB" altLang="en-US" sz="1600" b="1" u="sng" dirty="0">
              <a:solidFill>
                <a:srgbClr val="000000"/>
              </a:solidFill>
              <a:latin typeface="Calibri" panose="020F0502020204030204" pitchFamily="34" charset="0"/>
              <a:cs typeface="Calibri"/>
            </a:endParaRPr>
          </a:p>
        </p:txBody>
      </p:sp>
      <p:sp>
        <p:nvSpPr>
          <p:cNvPr id="9" name="Text Box 6"/>
          <p:cNvSpPr txBox="1">
            <a:spLocks noChangeArrowheads="1"/>
          </p:cNvSpPr>
          <p:nvPr/>
        </p:nvSpPr>
        <p:spPr bwMode="auto">
          <a:xfrm>
            <a:off x="340830" y="7046434"/>
            <a:ext cx="3087756" cy="2564773"/>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Physical Development</a:t>
            </a:r>
          </a:p>
          <a:p>
            <a:pPr algn="ctr" defTabSz="914400">
              <a:spcBef>
                <a:spcPct val="0"/>
              </a:spcBef>
              <a:spcAft>
                <a:spcPct val="0"/>
              </a:spcAft>
            </a:pPr>
            <a:r>
              <a:rPr lang="en-GB" altLang="en-US" sz="1200" dirty="0">
                <a:latin typeface="Calibri"/>
                <a:cs typeface="Calibri"/>
              </a:rPr>
              <a:t>This half term the children will be focusing on forming capital letters. The children will also be focusing on their scissor skills cutting circles, squares and irregular shapes.</a:t>
            </a:r>
            <a:endParaRPr lang="en-GB" altLang="en-US" sz="1200" i="0" strike="noStrike" cap="none" normalizeH="0" baseline="0" dirty="0">
              <a:ln>
                <a:noFill/>
              </a:ln>
              <a:effectLst/>
              <a:latin typeface="Calibri"/>
              <a:cs typeface="Calibri"/>
            </a:endParaRPr>
          </a:p>
          <a:p>
            <a:pPr algn="ctr" defTabSz="914400">
              <a:spcBef>
                <a:spcPct val="0"/>
              </a:spcBef>
              <a:spcAft>
                <a:spcPct val="0"/>
              </a:spcAft>
            </a:pPr>
            <a:endParaRPr lang="en-GB" altLang="en-US" sz="1200" dirty="0">
              <a:latin typeface="Calibri"/>
              <a:cs typeface="Calibri"/>
            </a:endParaRPr>
          </a:p>
          <a:p>
            <a:pPr algn="ctr" defTabSz="914400">
              <a:spcBef>
                <a:spcPct val="0"/>
              </a:spcBef>
              <a:spcAft>
                <a:spcPct val="0"/>
              </a:spcAft>
            </a:pPr>
            <a:r>
              <a:rPr lang="en-GB" altLang="en-US" sz="1200" dirty="0">
                <a:latin typeface="Calibri"/>
                <a:cs typeface="Calibri"/>
              </a:rPr>
              <a:t>In PE, the children will be developing ball skills. They will be refining their skills on throwing and catching with a partner, throwing one handed and kicking. The children will be applying these skills in some simple ball games.</a:t>
            </a:r>
          </a:p>
          <a:p>
            <a:pPr defTabSz="914400">
              <a:spcBef>
                <a:spcPct val="0"/>
              </a:spcBef>
              <a:spcAft>
                <a:spcPct val="0"/>
              </a:spcAft>
            </a:pPr>
            <a:endParaRPr lang="en-US" altLang="en-US" sz="1200" dirty="0">
              <a:latin typeface="Calibri"/>
              <a:cs typeface="Arial"/>
            </a:endParaRPr>
          </a:p>
        </p:txBody>
      </p:sp>
      <p:sp>
        <p:nvSpPr>
          <p:cNvPr id="11" name="Text Box 8"/>
          <p:cNvSpPr txBox="1">
            <a:spLocks noChangeArrowheads="1"/>
          </p:cNvSpPr>
          <p:nvPr/>
        </p:nvSpPr>
        <p:spPr bwMode="auto">
          <a:xfrm>
            <a:off x="3629508" y="1953177"/>
            <a:ext cx="2948679" cy="4926087"/>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a:cs typeface="Calibri"/>
              </a:rPr>
              <a:t>Key dates </a:t>
            </a:r>
          </a:p>
          <a:p>
            <a:pPr algn="ctr"/>
            <a:endParaRPr lang="en-GB" sz="1300" b="1" dirty="0">
              <a:solidFill>
                <a:srgbClr val="4068BA"/>
              </a:solidFill>
            </a:endParaRPr>
          </a:p>
          <a:p>
            <a:pPr algn="ctr"/>
            <a:endParaRPr lang="en-GB" sz="1400" b="1" dirty="0">
              <a:solidFill>
                <a:srgbClr val="4068BA"/>
              </a:solidFill>
            </a:endParaRPr>
          </a:p>
          <a:p>
            <a:pPr algn="ctr"/>
            <a:r>
              <a:rPr lang="en-GB" sz="1400" b="1" dirty="0">
                <a:solidFill>
                  <a:srgbClr val="4068BA"/>
                </a:solidFill>
              </a:rPr>
              <a:t>February</a:t>
            </a:r>
          </a:p>
          <a:p>
            <a:pPr algn="ctr"/>
            <a:r>
              <a:rPr lang="en-GB" sz="1300" b="1" dirty="0">
                <a:solidFill>
                  <a:srgbClr val="4068BA"/>
                </a:solidFill>
              </a:rPr>
              <a:t>Monday 19th</a:t>
            </a:r>
            <a:r>
              <a:rPr lang="en-GB" sz="1300" dirty="0">
                <a:solidFill>
                  <a:srgbClr val="3E0101"/>
                </a:solidFill>
              </a:rPr>
              <a:t> - Back to school</a:t>
            </a:r>
          </a:p>
          <a:p>
            <a:pPr algn="ctr"/>
            <a:r>
              <a:rPr lang="en-GB" sz="1300" b="1" dirty="0">
                <a:solidFill>
                  <a:srgbClr val="4068BA"/>
                </a:solidFill>
              </a:rPr>
              <a:t>Wednesday 21st - </a:t>
            </a:r>
            <a:r>
              <a:rPr lang="en-GB" sz="1300" dirty="0">
                <a:solidFill>
                  <a:srgbClr val="3E0101"/>
                </a:solidFill>
              </a:rPr>
              <a:t>Dog Safety Assembly (in school event)</a:t>
            </a:r>
          </a:p>
          <a:p>
            <a:pPr algn="ctr"/>
            <a:r>
              <a:rPr lang="en-GB" sz="1300" b="1" dirty="0">
                <a:solidFill>
                  <a:srgbClr val="4068BA"/>
                </a:solidFill>
              </a:rPr>
              <a:t>Wednesday 28th</a:t>
            </a:r>
            <a:r>
              <a:rPr lang="en-GB" sz="1300" dirty="0">
                <a:solidFill>
                  <a:srgbClr val="3E0101"/>
                </a:solidFill>
              </a:rPr>
              <a:t> - SEN Come and Ask Drop-in Session with Mrs Mott </a:t>
            </a:r>
          </a:p>
          <a:p>
            <a:pPr algn="ctr"/>
            <a:r>
              <a:rPr lang="en-GB" sz="1300" dirty="0">
                <a:solidFill>
                  <a:srgbClr val="3E0101"/>
                </a:solidFill>
              </a:rPr>
              <a:t>(10am-12pm)</a:t>
            </a:r>
          </a:p>
          <a:p>
            <a:pPr algn="ctr"/>
            <a:endParaRPr lang="en-GB" sz="1300" b="1" dirty="0">
              <a:solidFill>
                <a:srgbClr val="4068BA"/>
              </a:solidFill>
            </a:endParaRPr>
          </a:p>
          <a:p>
            <a:pPr algn="ctr"/>
            <a:r>
              <a:rPr lang="en-GB" sz="1400" b="1" dirty="0">
                <a:solidFill>
                  <a:srgbClr val="4068BA"/>
                </a:solidFill>
              </a:rPr>
              <a:t>March</a:t>
            </a:r>
            <a:endParaRPr lang="en-GB" sz="1400" dirty="0">
              <a:solidFill>
                <a:srgbClr val="3E0101"/>
              </a:solidFill>
            </a:endParaRPr>
          </a:p>
          <a:p>
            <a:pPr algn="ctr"/>
            <a:r>
              <a:rPr lang="en-GB" sz="1300" b="1" dirty="0">
                <a:solidFill>
                  <a:srgbClr val="4068BA"/>
                </a:solidFill>
              </a:rPr>
              <a:t>Friday 1st - </a:t>
            </a:r>
            <a:r>
              <a:rPr lang="en-GB" sz="1300" dirty="0">
                <a:solidFill>
                  <a:srgbClr val="3E0101"/>
                </a:solidFill>
              </a:rPr>
              <a:t>St David's Day, children can come into school where club uniform</a:t>
            </a:r>
          </a:p>
          <a:p>
            <a:pPr algn="ctr"/>
            <a:r>
              <a:rPr lang="en-GB" sz="1300" b="1" dirty="0">
                <a:solidFill>
                  <a:srgbClr val="4068BA"/>
                </a:solidFill>
              </a:rPr>
              <a:t>Thursday 7th - </a:t>
            </a:r>
            <a:r>
              <a:rPr lang="en-GB" sz="1300" dirty="0">
                <a:solidFill>
                  <a:srgbClr val="3E0101"/>
                </a:solidFill>
              </a:rPr>
              <a:t>World Book Day, children can come to school wearing cosy PJ's</a:t>
            </a:r>
          </a:p>
          <a:p>
            <a:pPr algn="ctr"/>
            <a:r>
              <a:rPr lang="en-GB" sz="1300" b="1" dirty="0">
                <a:solidFill>
                  <a:srgbClr val="4068BA"/>
                </a:solidFill>
              </a:rPr>
              <a:t>Friday 15th -</a:t>
            </a:r>
            <a:r>
              <a:rPr lang="en-GB" sz="1300" dirty="0">
                <a:solidFill>
                  <a:srgbClr val="3E0101"/>
                </a:solidFill>
              </a:rPr>
              <a:t> Red Nose Day, wear something Red</a:t>
            </a:r>
          </a:p>
          <a:p>
            <a:pPr algn="ctr"/>
            <a:endParaRPr lang="en-GB" sz="1300" b="1" dirty="0">
              <a:solidFill>
                <a:srgbClr val="4068BA"/>
              </a:solidFill>
            </a:endParaRPr>
          </a:p>
          <a:p>
            <a:pPr algn="ctr"/>
            <a:r>
              <a:rPr lang="en-GB" sz="1300" b="1" dirty="0">
                <a:solidFill>
                  <a:srgbClr val="4068BA"/>
                </a:solidFill>
              </a:rPr>
              <a:t>Wednesday 27th</a:t>
            </a:r>
            <a:r>
              <a:rPr lang="en-GB" sz="1300" dirty="0">
                <a:solidFill>
                  <a:srgbClr val="3E0101"/>
                </a:solidFill>
              </a:rPr>
              <a:t> - End of term </a:t>
            </a:r>
          </a:p>
          <a:p>
            <a:pPr algn="ctr"/>
            <a:r>
              <a:rPr lang="en-GB" sz="1300" dirty="0">
                <a:solidFill>
                  <a:srgbClr val="3E0101"/>
                </a:solidFill>
              </a:rPr>
              <a:t>1.15pm finish</a:t>
            </a:r>
          </a:p>
          <a:p>
            <a:pPr algn="ctr" defTabSz="914400">
              <a:spcBef>
                <a:spcPct val="0"/>
              </a:spcBef>
              <a:spcAft>
                <a:spcPct val="0"/>
              </a:spcAft>
            </a:pPr>
            <a:endParaRPr lang="en-GB" altLang="en-US" sz="1600" b="1" u="sng" dirty="0">
              <a:solidFill>
                <a:srgbClr val="000000"/>
              </a:solidFill>
              <a:latin typeface="Calibri"/>
              <a:cs typeface="Calibri"/>
            </a:endParaRPr>
          </a:p>
          <a:p>
            <a:pPr defTabSz="914400"/>
            <a:endParaRPr lang="en-GB" sz="1100" dirty="0">
              <a:solidFill>
                <a:srgbClr val="000000"/>
              </a:solidFill>
              <a:latin typeface="Calibri"/>
              <a:cs typeface="Calibri"/>
            </a:endParaRPr>
          </a:p>
          <a:p>
            <a:pPr defTabSz="914400"/>
            <a:endParaRPr lang="en-GB" sz="1100" dirty="0">
              <a:solidFill>
                <a:srgbClr val="000000"/>
              </a:solidFill>
              <a:latin typeface="Calibri" panose="020F0502020204030204" pitchFamily="34" charset="0"/>
              <a:cs typeface="Calibri"/>
            </a:endParaRPr>
          </a:p>
          <a:p>
            <a:pPr algn="ctr" defTabSz="914400">
              <a:spcBef>
                <a:spcPct val="0"/>
              </a:spcBef>
              <a:spcAft>
                <a:spcPct val="0"/>
              </a:spcAft>
            </a:pPr>
            <a:endParaRPr lang="en-GB" altLang="en-US" sz="1600" b="1" u="sng" dirty="0">
              <a:solidFill>
                <a:srgbClr val="000000"/>
              </a:solidFill>
              <a:latin typeface="Calibri" panose="020F0502020204030204" pitchFamily="34" charset="0"/>
              <a:cs typeface="Calibri"/>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600" b="1" i="0" u="sng" strike="noStrike" cap="none" normalizeH="0" baseline="0" dirty="0">
              <a:ln>
                <a:noFill/>
              </a:ln>
              <a:solidFill>
                <a:srgbClr val="FF0000"/>
              </a:solidFill>
              <a:effectLst/>
              <a:latin typeface="Calibri" panose="020F0502020204030204" pitchFamily="34" charset="0"/>
            </a:endParaRPr>
          </a:p>
          <a:p>
            <a:pPr marL="0" marR="0" lvl="0" indent="0" algn="r" defTabSz="914400" eaLnBrk="0" fontAlgn="base" hangingPunct="0">
              <a:lnSpc>
                <a:spcPct val="100000"/>
              </a:lnSpc>
              <a:spcBef>
                <a:spcPct val="0"/>
              </a:spcBef>
              <a:spcAft>
                <a:spcPct val="0"/>
              </a:spcAft>
              <a:buClrTx/>
              <a:buSzTx/>
              <a:buFontTx/>
              <a:buNone/>
              <a:tabLst/>
            </a:pPr>
            <a:endParaRPr lang="en-GB" altLang="en-US" sz="1100" i="1"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L="228600" marR="0" lvl="0" indent="-228600" algn="r" defTabSz="914400" rtl="0" eaLnBrk="0" fontAlgn="base" latinLnBrk="0" hangingPunct="0">
              <a:lnSpc>
                <a:spcPct val="100000"/>
              </a:lnSpc>
              <a:spcBef>
                <a:spcPct val="0"/>
              </a:spcBef>
              <a:spcAft>
                <a:spcPct val="0"/>
              </a:spcAft>
              <a:buClrTx/>
              <a:buSzTx/>
              <a:buAutoNum type="arabicPeriod"/>
              <a:tabLst/>
            </a:pPr>
            <a:endParaRPr lang="en-GB" altLang="en-US" sz="1100" b="0" i="1"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R="0" lvl="0" algn="r" defTabSz="914400" rtl="0" eaLnBrk="0" fontAlgn="base" latinLnBrk="0" hangingPunct="0">
              <a:lnSpc>
                <a:spcPct val="100000"/>
              </a:lnSpc>
              <a:spcBef>
                <a:spcPct val="0"/>
              </a:spcBef>
              <a:spcAft>
                <a:spcPct val="0"/>
              </a:spcAft>
              <a:buClrTx/>
              <a:buSzTx/>
              <a:tabLst/>
            </a:pPr>
            <a:endParaRPr lang="en-GB" altLang="en-US" sz="1100" b="0" i="1"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b="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p:txBody>
      </p:sp>
      <p:pic>
        <p:nvPicPr>
          <p:cNvPr id="1028" name="Picture 4" descr="Home">
            <a:extLst>
              <a:ext uri="{FF2B5EF4-FFF2-40B4-BE49-F238E27FC236}">
                <a16:creationId xmlns:a16="http://schemas.microsoft.com/office/drawing/2014/main" id="{F616EA83-3BE1-404A-9046-B53CDA07DA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63521" y="294791"/>
            <a:ext cx="863173" cy="77505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7198397B-41B0-47ED-945D-2BF766CAECE7}"/>
              </a:ext>
            </a:extLst>
          </p:cNvPr>
          <p:cNvSpPr/>
          <p:nvPr/>
        </p:nvSpPr>
        <p:spPr>
          <a:xfrm>
            <a:off x="414851" y="294791"/>
            <a:ext cx="863173" cy="7750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Delete and insert academy logo</a:t>
            </a:r>
          </a:p>
        </p:txBody>
      </p:sp>
      <p:sp>
        <p:nvSpPr>
          <p:cNvPr id="18" name="Text Box 6">
            <a:extLst>
              <a:ext uri="{FF2B5EF4-FFF2-40B4-BE49-F238E27FC236}">
                <a16:creationId xmlns:a16="http://schemas.microsoft.com/office/drawing/2014/main" id="{42312879-B70A-4232-A0EA-86BA7D473627}"/>
              </a:ext>
            </a:extLst>
          </p:cNvPr>
          <p:cNvSpPr txBox="1">
            <a:spLocks noChangeArrowheads="1"/>
          </p:cNvSpPr>
          <p:nvPr/>
        </p:nvSpPr>
        <p:spPr bwMode="auto">
          <a:xfrm>
            <a:off x="3629508" y="7046434"/>
            <a:ext cx="2948679" cy="2564773"/>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ct val="0"/>
              </a:spcAft>
            </a:pPr>
            <a:r>
              <a:rPr lang="en-US" altLang="en-US" sz="1600" b="1" u="sng" dirty="0">
                <a:solidFill>
                  <a:srgbClr val="000000"/>
                </a:solidFill>
                <a:cs typeface="Calibri"/>
              </a:rPr>
              <a:t>Personal, Social and Emotional Development</a:t>
            </a:r>
          </a:p>
          <a:p>
            <a:pPr algn="ctr" defTabSz="914400">
              <a:spcBef>
                <a:spcPct val="0"/>
              </a:spcBef>
              <a:spcAft>
                <a:spcPct val="0"/>
              </a:spcAft>
            </a:pPr>
            <a:r>
              <a:rPr lang="en-US" altLang="en-US" sz="1200" dirty="0">
                <a:latin typeface="Calibri"/>
                <a:ea typeface="Calibri"/>
                <a:cs typeface="Calibri"/>
              </a:rPr>
              <a:t>This half term our  theme  is 'Healthy Me'. The children will be learning the importance  of  a healthy lifestyle.</a:t>
            </a:r>
          </a:p>
          <a:p>
            <a:pPr algn="ctr" defTabSz="914400">
              <a:spcBef>
                <a:spcPct val="0"/>
              </a:spcBef>
              <a:spcAft>
                <a:spcPct val="0"/>
              </a:spcAft>
            </a:pPr>
            <a:endParaRPr lang="en-US" altLang="en-US" sz="1200" dirty="0">
              <a:latin typeface="Calibri"/>
              <a:ea typeface="Calibri"/>
              <a:cs typeface="Calibri"/>
            </a:endParaRPr>
          </a:p>
          <a:p>
            <a:pPr algn="ctr" defTabSz="914400">
              <a:spcBef>
                <a:spcPct val="0"/>
              </a:spcBef>
              <a:spcAft>
                <a:spcPct val="0"/>
              </a:spcAft>
            </a:pPr>
            <a:r>
              <a:rPr lang="en-US" altLang="en-US" sz="1200" dirty="0">
                <a:latin typeface="Calibri"/>
                <a:ea typeface="Calibri"/>
                <a:cs typeface="Calibri"/>
              </a:rPr>
              <a:t> They will be  learning about healthy food choices, exercise, sleep and the importance of keeping clean.  </a:t>
            </a:r>
            <a:endParaRPr lang="en-US" altLang="en-US" sz="1600" b="1" u="sng" dirty="0">
              <a:latin typeface="Calibri"/>
              <a:ea typeface="Calibri"/>
              <a:cs typeface="Calibri"/>
            </a:endParaRPr>
          </a:p>
          <a:p>
            <a:pPr algn="ctr" defTabSz="914400">
              <a:spcBef>
                <a:spcPct val="0"/>
              </a:spcBef>
              <a:spcAft>
                <a:spcPct val="0"/>
              </a:spcAft>
            </a:pPr>
            <a:endParaRPr lang="en-US" altLang="en-US" sz="1200" dirty="0">
              <a:latin typeface="Calibri"/>
              <a:ea typeface="Calibri"/>
              <a:cs typeface="Calibri"/>
            </a:endParaRPr>
          </a:p>
          <a:p>
            <a:pPr defTabSz="914400">
              <a:spcBef>
                <a:spcPct val="0"/>
              </a:spcBef>
              <a:spcAft>
                <a:spcPct val="0"/>
              </a:spcAft>
            </a:pPr>
            <a:endParaRPr lang="en-US" altLang="en-US" sz="1200" dirty="0">
              <a:latin typeface="Calibri"/>
              <a:ea typeface="Calibri"/>
              <a:cs typeface="Arial"/>
            </a:endParaRPr>
          </a:p>
        </p:txBody>
      </p:sp>
      <p:pic>
        <p:nvPicPr>
          <p:cNvPr id="2" name="Picture 1" descr="144,200+ Fruit Clipart Stock Illustrations, Royalty-Free ...">
            <a:extLst>
              <a:ext uri="{FF2B5EF4-FFF2-40B4-BE49-F238E27FC236}">
                <a16:creationId xmlns:a16="http://schemas.microsoft.com/office/drawing/2014/main" id="{A34820B4-EF8C-ED38-EE9C-4D94044E0448}"/>
              </a:ext>
            </a:extLst>
          </p:cNvPr>
          <p:cNvPicPr>
            <a:picLocks noChangeAspect="1"/>
          </p:cNvPicPr>
          <p:nvPr/>
        </p:nvPicPr>
        <p:blipFill>
          <a:blip r:embed="rId3"/>
          <a:stretch>
            <a:fillRect/>
          </a:stretch>
        </p:blipFill>
        <p:spPr>
          <a:xfrm>
            <a:off x="4700961" y="8904921"/>
            <a:ext cx="805771" cy="638031"/>
          </a:xfrm>
          <a:prstGeom prst="rect">
            <a:avLst/>
          </a:prstGeom>
        </p:spPr>
      </p:pic>
      <p:pic>
        <p:nvPicPr>
          <p:cNvPr id="14" name="Picture 13">
            <a:extLst>
              <a:ext uri="{FF2B5EF4-FFF2-40B4-BE49-F238E27FC236}">
                <a16:creationId xmlns:a16="http://schemas.microsoft.com/office/drawing/2014/main" id="{61013C2C-E33E-472F-ABF5-95E982B38D49}"/>
              </a:ext>
            </a:extLst>
          </p:cNvPr>
          <p:cNvPicPr>
            <a:picLocks noChangeAspect="1"/>
          </p:cNvPicPr>
          <p:nvPr/>
        </p:nvPicPr>
        <p:blipFill>
          <a:blip r:embed="rId4"/>
          <a:stretch>
            <a:fillRect/>
          </a:stretch>
        </p:blipFill>
        <p:spPr>
          <a:xfrm>
            <a:off x="371646" y="268732"/>
            <a:ext cx="1156835" cy="1113723"/>
          </a:xfrm>
          <a:prstGeom prst="rect">
            <a:avLst/>
          </a:prstGeom>
        </p:spPr>
      </p:pic>
      <p:pic>
        <p:nvPicPr>
          <p:cNvPr id="3" name="Picture 2" descr="A clipart picture of scissors with eyes.">
            <a:extLst>
              <a:ext uri="{FF2B5EF4-FFF2-40B4-BE49-F238E27FC236}">
                <a16:creationId xmlns:a16="http://schemas.microsoft.com/office/drawing/2014/main" id="{8FE59703-2EAA-82E2-7A47-7FF10B9D10C7}"/>
              </a:ext>
            </a:extLst>
          </p:cNvPr>
          <p:cNvPicPr>
            <a:picLocks noChangeAspect="1"/>
          </p:cNvPicPr>
          <p:nvPr/>
        </p:nvPicPr>
        <p:blipFill>
          <a:blip r:embed="rId5"/>
          <a:stretch>
            <a:fillRect/>
          </a:stretch>
        </p:blipFill>
        <p:spPr>
          <a:xfrm rot="360000">
            <a:off x="2908190" y="8993218"/>
            <a:ext cx="425714" cy="528933"/>
          </a:xfrm>
          <a:prstGeom prst="rect">
            <a:avLst/>
          </a:prstGeom>
        </p:spPr>
      </p:pic>
    </p:spTree>
    <p:extLst>
      <p:ext uri="{BB962C8B-B14F-4D97-AF65-F5344CB8AC3E}">
        <p14:creationId xmlns:p14="http://schemas.microsoft.com/office/powerpoint/2010/main" val="3486222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3556205" y="3300378"/>
            <a:ext cx="2973111" cy="3322724"/>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Expressive Arts and Design</a:t>
            </a:r>
            <a:endParaRPr lang="en-US" dirty="0">
              <a:cs typeface="Calibri" panose="020F0502020204030204"/>
            </a:endParaRPr>
          </a:p>
          <a:p>
            <a:pPr algn="ctr" defTabSz="914400">
              <a:spcBef>
                <a:spcPct val="0"/>
              </a:spcBef>
              <a:spcAft>
                <a:spcPct val="0"/>
              </a:spcAft>
            </a:pPr>
            <a:endParaRPr lang="en-GB" altLang="en-US" sz="1200" dirty="0">
              <a:latin typeface="Calibri"/>
              <a:cs typeface="Calibri"/>
            </a:endParaRPr>
          </a:p>
          <a:p>
            <a:pPr algn="ctr" defTabSz="914400">
              <a:spcBef>
                <a:spcPct val="0"/>
              </a:spcBef>
              <a:spcAft>
                <a:spcPct val="0"/>
              </a:spcAft>
            </a:pPr>
            <a:r>
              <a:rPr lang="en-GB" altLang="en-US" sz="1200" dirty="0">
                <a:latin typeface="Calibri"/>
                <a:cs typeface="Calibri"/>
              </a:rPr>
              <a:t>In music, the children will continue to explore percussion instruments, using these to investigate the beat of different genres of music.</a:t>
            </a:r>
          </a:p>
          <a:p>
            <a:pPr algn="ctr" defTabSz="914400">
              <a:spcBef>
                <a:spcPct val="0"/>
              </a:spcBef>
              <a:spcAft>
                <a:spcPct val="0"/>
              </a:spcAft>
            </a:pPr>
            <a:endParaRPr lang="en-GB" altLang="en-US" sz="1200" dirty="0">
              <a:latin typeface="Calibri"/>
              <a:cs typeface="Calibri"/>
            </a:endParaRPr>
          </a:p>
          <a:p>
            <a:pPr algn="ctr" defTabSz="914400">
              <a:spcBef>
                <a:spcPct val="0"/>
              </a:spcBef>
              <a:spcAft>
                <a:spcPct val="0"/>
              </a:spcAft>
            </a:pPr>
            <a:r>
              <a:rPr lang="en-GB" altLang="en-US" sz="1200" dirty="0">
                <a:latin typeface="Calibri"/>
                <a:cs typeface="Calibri"/>
              </a:rPr>
              <a:t>The children will be exploring different tools and techniques to make artwork using the skills they have learnt such as join and modelling techniques.</a:t>
            </a:r>
          </a:p>
          <a:p>
            <a:pPr algn="just" defTabSz="914400">
              <a:spcBef>
                <a:spcPct val="0"/>
              </a:spcBef>
              <a:spcAft>
                <a:spcPct val="0"/>
              </a:spcAft>
            </a:pPr>
            <a:endParaRPr lang="en-GB" altLang="en-US" sz="1200" dirty="0">
              <a:latin typeface="Calibri"/>
              <a:cs typeface="Calibri"/>
            </a:endParaRPr>
          </a:p>
          <a:p>
            <a:pPr algn="ctr" defTabSz="914400">
              <a:spcBef>
                <a:spcPct val="0"/>
              </a:spcBef>
              <a:spcAft>
                <a:spcPct val="0"/>
              </a:spcAft>
            </a:pPr>
            <a:endParaRPr lang="en-GB" altLang="en-US" sz="1200" dirty="0">
              <a:latin typeface="Calibri"/>
              <a:cs typeface="Calibri"/>
            </a:endParaRPr>
          </a:p>
        </p:txBody>
      </p:sp>
      <p:sp>
        <p:nvSpPr>
          <p:cNvPr id="8" name="Text Box 6"/>
          <p:cNvSpPr txBox="1">
            <a:spLocks noChangeArrowheads="1"/>
          </p:cNvSpPr>
          <p:nvPr/>
        </p:nvSpPr>
        <p:spPr bwMode="auto">
          <a:xfrm>
            <a:off x="297069" y="6743770"/>
            <a:ext cx="3080163" cy="2889488"/>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Homework</a:t>
            </a:r>
          </a:p>
          <a:p>
            <a:pPr algn="ctr" fontAlgn="base"/>
            <a:r>
              <a:rPr lang="en-US" sz="1200" b="0" i="0" dirty="0">
                <a:solidFill>
                  <a:srgbClr val="000000"/>
                </a:solidFill>
                <a:effectLst/>
                <a:latin typeface="Calibri" panose="020F0502020204030204" pitchFamily="34" charset="0"/>
                <a:cs typeface="Calibri" panose="020F0502020204030204" pitchFamily="34" charset="0"/>
              </a:rPr>
              <a:t>Daily read or as often as possible</a:t>
            </a:r>
            <a:r>
              <a:rPr lang="en-US" sz="1200" dirty="0">
                <a:solidFill>
                  <a:srgbClr val="000000"/>
                </a:solidFill>
                <a:latin typeface="Calibri" panose="020F0502020204030204" pitchFamily="34" charset="0"/>
                <a:cs typeface="Calibri" panose="020F0502020204030204" pitchFamily="34" charset="0"/>
              </a:rPr>
              <a:t>.</a:t>
            </a:r>
            <a:endParaRPr lang="en-US" sz="1200" b="0" i="0" dirty="0">
              <a:solidFill>
                <a:srgbClr val="000000"/>
              </a:solidFill>
              <a:effectLst/>
              <a:latin typeface="Calibri" panose="020F0502020204030204" pitchFamily="34" charset="0"/>
              <a:cs typeface="Calibri" panose="020F0502020204030204" pitchFamily="34" charset="0"/>
            </a:endParaRPr>
          </a:p>
          <a:p>
            <a:pPr algn="ctr" fontAlgn="base"/>
            <a:endParaRPr lang="en-US" sz="800" b="0" i="0" dirty="0">
              <a:solidFill>
                <a:srgbClr val="000000"/>
              </a:solidFill>
              <a:effectLst/>
              <a:latin typeface="Calibri" panose="020F0502020204030204" pitchFamily="34" charset="0"/>
              <a:cs typeface="Calibri" panose="020F0502020204030204" pitchFamily="34" charset="0"/>
            </a:endParaRPr>
          </a:p>
          <a:p>
            <a:pPr algn="ctr" fontAlgn="base"/>
            <a:r>
              <a:rPr lang="en-US" sz="1200" b="0" i="0" dirty="0">
                <a:solidFill>
                  <a:srgbClr val="000000"/>
                </a:solidFill>
                <a:effectLst/>
                <a:latin typeface="Calibri" panose="020F0502020204030204" pitchFamily="34" charset="0"/>
                <a:cs typeface="Calibri" panose="020F0502020204030204" pitchFamily="34" charset="0"/>
              </a:rPr>
              <a:t>Use the letter formation sheets to practice handwriting.</a:t>
            </a:r>
          </a:p>
          <a:p>
            <a:pPr algn="ctr" fontAlgn="base"/>
            <a:endParaRPr lang="en-US" sz="900" b="0" i="0" dirty="0">
              <a:solidFill>
                <a:srgbClr val="000000"/>
              </a:solidFill>
              <a:effectLst/>
              <a:latin typeface="Calibri" panose="020F0502020204030204" pitchFamily="34" charset="0"/>
              <a:cs typeface="Calibri" panose="020F0502020204030204" pitchFamily="34" charset="0"/>
            </a:endParaRPr>
          </a:p>
          <a:p>
            <a:pPr algn="ctr" fontAlgn="base"/>
            <a:r>
              <a:rPr lang="en-US" sz="1200" b="0" i="0" dirty="0">
                <a:solidFill>
                  <a:srgbClr val="000000"/>
                </a:solidFill>
                <a:effectLst/>
                <a:latin typeface="Calibri" panose="020F0502020204030204" pitchFamily="34" charset="0"/>
                <a:cs typeface="Calibri" panose="020F0502020204030204" pitchFamily="34" charset="0"/>
              </a:rPr>
              <a:t>Practice reading harder to read words on sight and when you know them have a go at spelling them.</a:t>
            </a:r>
          </a:p>
          <a:p>
            <a:pPr algn="ctr" fontAlgn="base"/>
            <a:endParaRPr lang="en-US" sz="1000" b="0" i="0" dirty="0">
              <a:solidFill>
                <a:srgbClr val="000000"/>
              </a:solidFill>
              <a:effectLst/>
              <a:latin typeface="Calibri" panose="020F0502020204030204" pitchFamily="34" charset="0"/>
              <a:cs typeface="Calibri" panose="020F0502020204030204" pitchFamily="34" charset="0"/>
            </a:endParaRPr>
          </a:p>
          <a:p>
            <a:pPr algn="ctr" fontAlgn="base"/>
            <a:r>
              <a:rPr lang="en-US" sz="1200" b="0" i="0" dirty="0">
                <a:solidFill>
                  <a:srgbClr val="000000"/>
                </a:solidFill>
                <a:effectLst/>
                <a:latin typeface="Calibri" panose="020F0502020204030204" pitchFamily="34" charset="0"/>
                <a:cs typeface="Calibri" panose="020F0502020204030204" pitchFamily="34" charset="0"/>
              </a:rPr>
              <a:t>Please continue to check Tapestry for other homework ideas or to find out what we are talking about in class from week to week. </a:t>
            </a:r>
          </a:p>
          <a:p>
            <a:pPr algn="ctr" fontAlgn="base"/>
            <a:endParaRPr lang="en-US" sz="900" dirty="0">
              <a:solidFill>
                <a:srgbClr val="000000"/>
              </a:solidFill>
              <a:latin typeface="Calibri" panose="020F0502020204030204" pitchFamily="34" charset="0"/>
              <a:cs typeface="Calibri" panose="020F0502020204030204" pitchFamily="34" charset="0"/>
            </a:endParaRPr>
          </a:p>
          <a:p>
            <a:pPr algn="ctr" fontAlgn="base"/>
            <a:r>
              <a:rPr lang="en-US" sz="1200" b="0" i="0" dirty="0">
                <a:solidFill>
                  <a:srgbClr val="000000"/>
                </a:solidFill>
                <a:effectLst/>
                <a:latin typeface="Calibri" panose="020F0502020204030204" pitchFamily="34" charset="0"/>
                <a:cs typeface="Calibri" panose="020F0502020204030204" pitchFamily="34" charset="0"/>
              </a:rPr>
              <a:t>We love seeing all the Tapestry posts from home and celebrating the children's achievements</a:t>
            </a:r>
            <a:r>
              <a:rPr lang="en-US" sz="1200" b="0" i="0" dirty="0">
                <a:solidFill>
                  <a:srgbClr val="000000"/>
                </a:solidFill>
                <a:effectLst/>
              </a:rPr>
              <a:t>.</a:t>
            </a:r>
          </a:p>
          <a:p>
            <a:pPr algn="ctr" defTabSz="914400"/>
            <a:endParaRPr lang="en-GB" dirty="0"/>
          </a:p>
          <a:p>
            <a:pPr algn="ctr" defTabSz="914400">
              <a:spcBef>
                <a:spcPct val="0"/>
              </a:spcBef>
              <a:spcAft>
                <a:spcPct val="0"/>
              </a:spcAft>
            </a:pPr>
            <a:endParaRPr lang="en-GB" altLang="en-US" sz="1600" b="1" u="sng" dirty="0">
              <a:solidFill>
                <a:srgbClr val="000000"/>
              </a:solidFill>
              <a:latin typeface="Calibri" panose="020F0502020204030204" pitchFamily="34" charset="0"/>
              <a:cs typeface="Calibri"/>
            </a:endParaRPr>
          </a:p>
          <a:p>
            <a:pPr algn="ctr" defTabSz="914400">
              <a:spcBef>
                <a:spcPct val="0"/>
              </a:spcBef>
              <a:spcAft>
                <a:spcPct val="0"/>
              </a:spcAft>
            </a:pPr>
            <a:endParaRPr lang="en-GB" altLang="en-US" sz="1600" b="1" u="sng" dirty="0">
              <a:solidFill>
                <a:srgbClr val="000000"/>
              </a:solidFill>
              <a:latin typeface="Calibri" panose="020F0502020204030204" pitchFamily="34" charset="0"/>
              <a:cs typeface="Calibri"/>
            </a:endParaRPr>
          </a:p>
        </p:txBody>
      </p:sp>
      <p:sp>
        <p:nvSpPr>
          <p:cNvPr id="9" name="Text Box 7"/>
          <p:cNvSpPr txBox="1">
            <a:spLocks noChangeArrowheads="1"/>
          </p:cNvSpPr>
          <p:nvPr/>
        </p:nvSpPr>
        <p:spPr bwMode="auto">
          <a:xfrm>
            <a:off x="3556207" y="6743771"/>
            <a:ext cx="2973111" cy="2889488"/>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kumimoji="0" lang="en-GB" altLang="en-US" sz="1600" b="1" i="0" u="sng" strike="noStrike" cap="none" normalizeH="0" baseline="0" dirty="0">
                <a:ln>
                  <a:noFill/>
                </a:ln>
                <a:solidFill>
                  <a:srgbClr val="000000"/>
                </a:solidFill>
                <a:effectLst/>
              </a:rPr>
              <a:t>Suggested books for reading</a:t>
            </a:r>
            <a:endParaRPr lang="en-US" dirty="0"/>
          </a:p>
          <a:p>
            <a:pPr defTabSz="914400">
              <a:spcBef>
                <a:spcPct val="0"/>
              </a:spcBef>
              <a:spcAft>
                <a:spcPct val="0"/>
              </a:spcAft>
            </a:pPr>
            <a:endParaRPr lang="en-US" sz="1200" dirty="0">
              <a:cs typeface="Calibri"/>
            </a:endParaRPr>
          </a:p>
          <a:p>
            <a:pPr algn="ctr" defTabSz="914400">
              <a:spcBef>
                <a:spcPct val="0"/>
              </a:spcBef>
              <a:spcAft>
                <a:spcPct val="0"/>
              </a:spcAft>
            </a:pPr>
            <a:r>
              <a:rPr lang="en-US" sz="1200" dirty="0">
                <a:cs typeface="Calibri"/>
              </a:rPr>
              <a:t>We're Going on a Bear Hunt by Michael Rosen</a:t>
            </a:r>
          </a:p>
          <a:p>
            <a:pPr algn="ctr" defTabSz="914400">
              <a:spcBef>
                <a:spcPct val="0"/>
              </a:spcBef>
              <a:spcAft>
                <a:spcPct val="0"/>
              </a:spcAft>
            </a:pPr>
            <a:endParaRPr lang="en-US" sz="1200" dirty="0">
              <a:cs typeface="Calibri"/>
            </a:endParaRPr>
          </a:p>
          <a:p>
            <a:pPr algn="ctr" defTabSz="914400">
              <a:spcBef>
                <a:spcPct val="0"/>
              </a:spcBef>
              <a:spcAft>
                <a:spcPct val="0"/>
              </a:spcAft>
            </a:pPr>
            <a:r>
              <a:rPr lang="en-US" sz="1200" dirty="0">
                <a:cs typeface="Calibri"/>
              </a:rPr>
              <a:t>Ten Little Caterpillars by Bill Martin Jr.</a:t>
            </a:r>
          </a:p>
          <a:p>
            <a:pPr algn="ctr" defTabSz="914400">
              <a:spcBef>
                <a:spcPct val="0"/>
              </a:spcBef>
              <a:spcAft>
                <a:spcPct val="0"/>
              </a:spcAft>
            </a:pPr>
            <a:endParaRPr lang="en-US" sz="1200" dirty="0">
              <a:cs typeface="Calibri"/>
            </a:endParaRPr>
          </a:p>
          <a:p>
            <a:pPr algn="ctr" defTabSz="914400">
              <a:spcBef>
                <a:spcPct val="0"/>
              </a:spcBef>
              <a:spcAft>
                <a:spcPct val="0"/>
              </a:spcAft>
            </a:pPr>
            <a:r>
              <a:rPr lang="en-US" sz="1200" dirty="0">
                <a:cs typeface="Calibri"/>
              </a:rPr>
              <a:t>Chickens by Kate Riggs</a:t>
            </a:r>
          </a:p>
          <a:p>
            <a:pPr algn="ctr" defTabSz="914400">
              <a:spcBef>
                <a:spcPct val="0"/>
              </a:spcBef>
              <a:spcAft>
                <a:spcPct val="0"/>
              </a:spcAft>
            </a:pPr>
            <a:endParaRPr lang="en-US" sz="1200" dirty="0">
              <a:cs typeface="Calibri"/>
            </a:endParaRPr>
          </a:p>
          <a:p>
            <a:pPr algn="ctr" defTabSz="914400">
              <a:spcBef>
                <a:spcPct val="0"/>
              </a:spcBef>
              <a:spcAft>
                <a:spcPct val="0"/>
              </a:spcAft>
            </a:pPr>
            <a:r>
              <a:rPr lang="en-US" sz="1200" dirty="0">
                <a:cs typeface="Calibri"/>
              </a:rPr>
              <a:t>Farmer Duck by Martin Waddell</a:t>
            </a:r>
          </a:p>
          <a:p>
            <a:pPr algn="ctr" defTabSz="914400">
              <a:spcBef>
                <a:spcPct val="0"/>
              </a:spcBef>
              <a:spcAft>
                <a:spcPct val="0"/>
              </a:spcAft>
            </a:pPr>
            <a:endParaRPr lang="en-US" sz="1200" dirty="0">
              <a:cs typeface="Calibri"/>
            </a:endParaRPr>
          </a:p>
          <a:p>
            <a:pPr algn="ctr" defTabSz="914400">
              <a:spcBef>
                <a:spcPct val="0"/>
              </a:spcBef>
              <a:spcAft>
                <a:spcPct val="0"/>
              </a:spcAft>
            </a:pPr>
            <a:r>
              <a:rPr lang="en-US" sz="1200" dirty="0">
                <a:cs typeface="Calibri"/>
              </a:rPr>
              <a:t>Super Worm by Julia Donaldson </a:t>
            </a:r>
          </a:p>
          <a:p>
            <a:pPr algn="ctr" defTabSz="914400">
              <a:spcBef>
                <a:spcPct val="0"/>
              </a:spcBef>
              <a:spcAft>
                <a:spcPct val="0"/>
              </a:spcAft>
            </a:pPr>
            <a:endParaRPr lang="en-US" sz="1200" dirty="0">
              <a:cs typeface="Calibri"/>
            </a:endParaRPr>
          </a:p>
          <a:p>
            <a:pPr algn="ctr" defTabSz="914400">
              <a:spcBef>
                <a:spcPct val="0"/>
              </a:spcBef>
              <a:spcAft>
                <a:spcPct val="0"/>
              </a:spcAft>
            </a:pPr>
            <a:r>
              <a:rPr lang="en-US" sz="1200" dirty="0">
                <a:cs typeface="Calibri"/>
              </a:rPr>
              <a:t>This is How We Do It by Matt Lamothe</a:t>
            </a:r>
          </a:p>
        </p:txBody>
      </p:sp>
      <p:sp>
        <p:nvSpPr>
          <p:cNvPr id="10" name="Text Box 8"/>
          <p:cNvSpPr txBox="1">
            <a:spLocks noChangeArrowheads="1"/>
          </p:cNvSpPr>
          <p:nvPr/>
        </p:nvSpPr>
        <p:spPr bwMode="auto">
          <a:xfrm>
            <a:off x="290014" y="3302090"/>
            <a:ext cx="3108649" cy="3322724"/>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Understanding the World</a:t>
            </a:r>
          </a:p>
          <a:p>
            <a:pPr algn="ctr" defTabSz="914400">
              <a:spcBef>
                <a:spcPct val="0"/>
              </a:spcBef>
              <a:spcAft>
                <a:spcPct val="0"/>
              </a:spcAft>
            </a:pPr>
            <a:r>
              <a:rPr lang="en-GB" altLang="en-US" sz="1200" dirty="0">
                <a:solidFill>
                  <a:srgbClr val="000000"/>
                </a:solidFill>
                <a:latin typeface="Calibri"/>
                <a:cs typeface="Calibri"/>
              </a:rPr>
              <a:t>As part of our topic, the children are learning about different types of animals and their young. The children will compare pets, farm animals and wild animals on land and in the sea. Linked to our story, 10 Little Caterpillars, the children will be learning about mini beasts. The term will then end with learning about the signs of Spring, including life cycles and Easter.</a:t>
            </a:r>
          </a:p>
          <a:p>
            <a:pPr algn="ctr" defTabSz="914400">
              <a:spcBef>
                <a:spcPct val="0"/>
              </a:spcBef>
              <a:spcAft>
                <a:spcPct val="0"/>
              </a:spcAft>
            </a:pPr>
            <a:endParaRPr lang="en-GB" altLang="en-US" sz="1200" dirty="0">
              <a:solidFill>
                <a:srgbClr val="000000"/>
              </a:solidFill>
              <a:latin typeface="Calibri"/>
              <a:cs typeface="Calibri"/>
            </a:endParaRPr>
          </a:p>
          <a:p>
            <a:pPr algn="ctr" defTabSz="914400">
              <a:spcBef>
                <a:spcPct val="0"/>
              </a:spcBef>
              <a:spcAft>
                <a:spcPct val="0"/>
              </a:spcAft>
            </a:pPr>
            <a:r>
              <a:rPr lang="en-GB" altLang="en-US" sz="1200" dirty="0">
                <a:solidFill>
                  <a:srgbClr val="000000"/>
                </a:solidFill>
                <a:latin typeface="Calibri"/>
                <a:cs typeface="Calibri"/>
              </a:rPr>
              <a:t>In RE the children will be learning about Christianity. This will include thinking about the special place and book for Christians and learning the Easter story .</a:t>
            </a:r>
          </a:p>
        </p:txBody>
      </p:sp>
      <p:sp>
        <p:nvSpPr>
          <p:cNvPr id="11" name="Text Box 9"/>
          <p:cNvSpPr txBox="1">
            <a:spLocks noChangeArrowheads="1"/>
          </p:cNvSpPr>
          <p:nvPr/>
        </p:nvSpPr>
        <p:spPr bwMode="auto">
          <a:xfrm>
            <a:off x="3556204" y="272741"/>
            <a:ext cx="2973111" cy="2833554"/>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cs typeface="Calibri"/>
              </a:rPr>
              <a:t>Mathematics</a:t>
            </a:r>
          </a:p>
          <a:p>
            <a:pPr algn="ctr" defTabSz="914400"/>
            <a:r>
              <a:rPr lang="en-GB" sz="1200" dirty="0">
                <a:solidFill>
                  <a:srgbClr val="000000"/>
                </a:solidFill>
                <a:ea typeface="+mn-lt"/>
                <a:cs typeface="+mn-lt"/>
              </a:rPr>
              <a:t>In Maths, the children will consolidate their understanding of height and work on the concept of time, learning to order and sequence events.</a:t>
            </a:r>
          </a:p>
          <a:p>
            <a:pPr algn="ctr" defTabSz="914400"/>
            <a:endParaRPr lang="en-GB" sz="900" dirty="0">
              <a:solidFill>
                <a:srgbClr val="000000"/>
              </a:solidFill>
              <a:ea typeface="+mn-lt"/>
              <a:cs typeface="+mn-lt"/>
            </a:endParaRPr>
          </a:p>
          <a:p>
            <a:pPr algn="ctr" defTabSz="914400"/>
            <a:r>
              <a:rPr lang="en-GB" sz="1200" dirty="0">
                <a:solidFill>
                  <a:srgbClr val="000000"/>
                </a:solidFill>
                <a:ea typeface="+mn-lt"/>
                <a:cs typeface="+mn-lt"/>
              </a:rPr>
              <a:t> They will then move onto ‘Building 9 and 10’, exploring the composition of these numbers and will become familiar with number bonds to ten. The children will also explore doubling facts and recap odds and evens. </a:t>
            </a:r>
          </a:p>
          <a:p>
            <a:pPr algn="ctr" defTabSz="914400"/>
            <a:endParaRPr lang="en-GB" sz="900" dirty="0"/>
          </a:p>
          <a:p>
            <a:pPr algn="ctr" defTabSz="914400"/>
            <a:r>
              <a:rPr lang="en-GB" sz="1200" dirty="0">
                <a:solidFill>
                  <a:srgbClr val="000000"/>
                </a:solidFill>
                <a:ea typeface="+mn-lt"/>
                <a:cs typeface="+mn-lt"/>
              </a:rPr>
              <a:t>The children will then move onto naming and recognising 3D shapes and will explore how to find 2D shapes within them. </a:t>
            </a:r>
            <a:endParaRPr lang="en-GB" sz="1200" dirty="0">
              <a:cs typeface="Calibri"/>
            </a:endParaRPr>
          </a:p>
        </p:txBody>
      </p:sp>
      <p:sp>
        <p:nvSpPr>
          <p:cNvPr id="12" name="Text Box 10"/>
          <p:cNvSpPr txBox="1">
            <a:spLocks noChangeArrowheads="1"/>
          </p:cNvSpPr>
          <p:nvPr/>
        </p:nvSpPr>
        <p:spPr bwMode="auto">
          <a:xfrm>
            <a:off x="311357" y="272741"/>
            <a:ext cx="3080163" cy="288948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a:cs typeface="Calibri"/>
              </a:rPr>
              <a:t>Literacy</a:t>
            </a:r>
          </a:p>
          <a:p>
            <a:pPr algn="ctr" defTabSz="914400">
              <a:spcBef>
                <a:spcPct val="0"/>
              </a:spcBef>
              <a:spcAft>
                <a:spcPct val="0"/>
              </a:spcAft>
            </a:pPr>
            <a:r>
              <a:rPr lang="en-GB" altLang="en-US" sz="1200" dirty="0">
                <a:latin typeface="Calibri"/>
                <a:cs typeface="Calibri"/>
              </a:rPr>
              <a:t>In phonics, the children will be revising all of the sounds taught so far and will have lots of opportunities to apply them in different contexts. </a:t>
            </a:r>
          </a:p>
          <a:p>
            <a:pPr algn="ctr" defTabSz="914400">
              <a:spcBef>
                <a:spcPct val="0"/>
              </a:spcBef>
              <a:spcAft>
                <a:spcPct val="0"/>
              </a:spcAft>
            </a:pPr>
            <a:endParaRPr lang="en-GB" altLang="en-US" sz="1200" dirty="0">
              <a:latin typeface="Calibri"/>
              <a:cs typeface="Calibri"/>
            </a:endParaRPr>
          </a:p>
          <a:p>
            <a:pPr algn="ctr" defTabSz="914400">
              <a:spcBef>
                <a:spcPct val="0"/>
              </a:spcBef>
              <a:spcAft>
                <a:spcPct val="0"/>
              </a:spcAft>
            </a:pPr>
            <a:r>
              <a:rPr lang="en-GB" altLang="en-US" sz="1200" dirty="0">
                <a:latin typeface="Calibri"/>
                <a:cs typeface="Calibri"/>
              </a:rPr>
              <a:t>In Talk for Writing, the children will be learning 'We're Going on a Bear Hunt', '10 Little Caterpillars' and the non-fiction text 'Chickens'. They will be learning about what a setting is and what verbs are and using these to structure their own writing. </a:t>
            </a:r>
          </a:p>
        </p:txBody>
      </p:sp>
      <p:pic>
        <p:nvPicPr>
          <p:cNvPr id="3" name="Picture 2" descr="Farm animals with background. | Animal pictures for kids, Farm animals, Farm  cartoon">
            <a:extLst>
              <a:ext uri="{FF2B5EF4-FFF2-40B4-BE49-F238E27FC236}">
                <a16:creationId xmlns:a16="http://schemas.microsoft.com/office/drawing/2014/main" id="{DD7B921D-EAD1-E998-608D-BE1983D862EC}"/>
              </a:ext>
            </a:extLst>
          </p:cNvPr>
          <p:cNvPicPr>
            <a:picLocks noChangeAspect="1"/>
          </p:cNvPicPr>
          <p:nvPr/>
        </p:nvPicPr>
        <p:blipFill>
          <a:blip r:embed="rId2"/>
          <a:stretch>
            <a:fillRect/>
          </a:stretch>
        </p:blipFill>
        <p:spPr>
          <a:xfrm>
            <a:off x="1502960" y="6013998"/>
            <a:ext cx="869031" cy="589909"/>
          </a:xfrm>
          <a:prstGeom prst="rect">
            <a:avLst/>
          </a:prstGeom>
        </p:spPr>
      </p:pic>
      <p:pic>
        <p:nvPicPr>
          <p:cNvPr id="4" name="Picture 3" descr="We're Going on a Bear Hunt - Wikipedia">
            <a:extLst>
              <a:ext uri="{FF2B5EF4-FFF2-40B4-BE49-F238E27FC236}">
                <a16:creationId xmlns:a16="http://schemas.microsoft.com/office/drawing/2014/main" id="{808CA461-D4F4-FEA9-5E4A-F2E2BA9EA5B4}"/>
              </a:ext>
            </a:extLst>
          </p:cNvPr>
          <p:cNvPicPr>
            <a:picLocks noChangeAspect="1"/>
          </p:cNvPicPr>
          <p:nvPr/>
        </p:nvPicPr>
        <p:blipFill>
          <a:blip r:embed="rId3"/>
          <a:stretch>
            <a:fillRect/>
          </a:stretch>
        </p:blipFill>
        <p:spPr>
          <a:xfrm>
            <a:off x="2441856" y="2405298"/>
            <a:ext cx="916325" cy="691471"/>
          </a:xfrm>
          <a:prstGeom prst="rect">
            <a:avLst/>
          </a:prstGeom>
        </p:spPr>
      </p:pic>
      <p:pic>
        <p:nvPicPr>
          <p:cNvPr id="5" name="Picture 4" descr="A colorful butterfly made out of paper&#10;&#10;Description automatically generated">
            <a:extLst>
              <a:ext uri="{FF2B5EF4-FFF2-40B4-BE49-F238E27FC236}">
                <a16:creationId xmlns:a16="http://schemas.microsoft.com/office/drawing/2014/main" id="{5E148D95-F98D-37E3-FFB6-78A886C46FF6}"/>
              </a:ext>
            </a:extLst>
          </p:cNvPr>
          <p:cNvPicPr>
            <a:picLocks noChangeAspect="1"/>
          </p:cNvPicPr>
          <p:nvPr/>
        </p:nvPicPr>
        <p:blipFill>
          <a:blip r:embed="rId4"/>
          <a:stretch>
            <a:fillRect/>
          </a:stretch>
        </p:blipFill>
        <p:spPr>
          <a:xfrm>
            <a:off x="3651667" y="5678396"/>
            <a:ext cx="851011" cy="622261"/>
          </a:xfrm>
          <a:prstGeom prst="rect">
            <a:avLst/>
          </a:prstGeom>
        </p:spPr>
      </p:pic>
      <p:pic>
        <p:nvPicPr>
          <p:cNvPr id="6" name="Picture 5" descr="A yellow and black bee made out of paper&#10;&#10;Description automatically generated">
            <a:extLst>
              <a:ext uri="{FF2B5EF4-FFF2-40B4-BE49-F238E27FC236}">
                <a16:creationId xmlns:a16="http://schemas.microsoft.com/office/drawing/2014/main" id="{6BBEA50E-C621-E580-5765-E41868E752AA}"/>
              </a:ext>
            </a:extLst>
          </p:cNvPr>
          <p:cNvPicPr>
            <a:picLocks noChangeAspect="1"/>
          </p:cNvPicPr>
          <p:nvPr/>
        </p:nvPicPr>
        <p:blipFill rotWithShape="1">
          <a:blip r:embed="rId5"/>
          <a:srcRect l="4839" r="538" b="625"/>
          <a:stretch/>
        </p:blipFill>
        <p:spPr>
          <a:xfrm>
            <a:off x="5470426" y="5695225"/>
            <a:ext cx="851011" cy="641243"/>
          </a:xfrm>
          <a:prstGeom prst="rect">
            <a:avLst/>
          </a:prstGeom>
        </p:spPr>
      </p:pic>
      <p:pic>
        <p:nvPicPr>
          <p:cNvPr id="13" name="Picture 12" descr="A black spider made from pipe cleaners&#10;&#10;Description automatically generated">
            <a:extLst>
              <a:ext uri="{FF2B5EF4-FFF2-40B4-BE49-F238E27FC236}">
                <a16:creationId xmlns:a16="http://schemas.microsoft.com/office/drawing/2014/main" id="{F0DE6833-DAF0-B35D-05A9-3D2526CE172C}"/>
              </a:ext>
            </a:extLst>
          </p:cNvPr>
          <p:cNvPicPr>
            <a:picLocks noChangeAspect="1"/>
          </p:cNvPicPr>
          <p:nvPr/>
        </p:nvPicPr>
        <p:blipFill>
          <a:blip r:embed="rId6"/>
          <a:stretch>
            <a:fillRect/>
          </a:stretch>
        </p:blipFill>
        <p:spPr>
          <a:xfrm>
            <a:off x="4713963" y="5824975"/>
            <a:ext cx="543633" cy="494163"/>
          </a:xfrm>
          <a:prstGeom prst="rect">
            <a:avLst/>
          </a:prstGeom>
        </p:spPr>
      </p:pic>
      <p:pic>
        <p:nvPicPr>
          <p:cNvPr id="2" name="Picture 2" descr="Reading Owls Clip Art Set – Daily Art Hub // Graphics, Alphabets &amp; SVG">
            <a:extLst>
              <a:ext uri="{FF2B5EF4-FFF2-40B4-BE49-F238E27FC236}">
                <a16:creationId xmlns:a16="http://schemas.microsoft.com/office/drawing/2014/main" id="{F94E6D74-F6B6-BA77-0508-A2025F0C2FFD}"/>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65086" t="53934" r="3154" b="4432"/>
          <a:stretch/>
        </p:blipFill>
        <p:spPr bwMode="auto">
          <a:xfrm>
            <a:off x="328682" y="6772345"/>
            <a:ext cx="398564" cy="523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10379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s xmlns="e0c9f8c1-610e-4700-a838-48094ce785ac" xsi:nil="true"/>
    <lcf76f155ced4ddcb4097134ff3c332f xmlns="e0c9f8c1-610e-4700-a838-48094ce785ac">
      <Terms xmlns="http://schemas.microsoft.com/office/infopath/2007/PartnerControls"/>
    </lcf76f155ced4ddcb4097134ff3c332f>
    <_Flow_SignoffStatus xmlns="e0c9f8c1-610e-4700-a838-48094ce785ac" xsi:nil="true"/>
    <TaxCatchAll xmlns="cac48d98-c999-4eb6-b102-8f6f3bbb3bd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D0CF9EE040A1948BAFAA0F1C632C58E" ma:contentTypeVersion="14" ma:contentTypeDescription="Create a new document." ma:contentTypeScope="" ma:versionID="b2c4ae6277687cec8573df09fa205c52">
  <xsd:schema xmlns:xsd="http://www.w3.org/2001/XMLSchema" xmlns:xs="http://www.w3.org/2001/XMLSchema" xmlns:p="http://schemas.microsoft.com/office/2006/metadata/properties" xmlns:ns2="e0c9f8c1-610e-4700-a838-48094ce785ac" xmlns:ns3="cac48d98-c999-4eb6-b102-8f6f3bbb3bd5" targetNamespace="http://schemas.microsoft.com/office/2006/metadata/properties" ma:root="true" ma:fieldsID="fa5fddd9e4051ad26dc2b9fc9b537e3d" ns2:_="" ns3:_="">
    <xsd:import namespace="e0c9f8c1-610e-4700-a838-48094ce785ac"/>
    <xsd:import namespace="cac48d98-c999-4eb6-b102-8f6f3bbb3bd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ServiceDateTaken" minOccurs="0"/>
                <xsd:element ref="ns2:MediaLengthInSeconds" minOccurs="0"/>
                <xsd:element ref="ns2:Notes" minOccurs="0"/>
                <xsd:element ref="ns2:_Flow_SignoffStatus"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c9f8c1-610e-4700-a838-48094ce785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Notes" ma:index="15" nillable="true" ma:displayName="Notes" ma:format="Dropdown" ma:internalName="Notes">
      <xsd:simpleType>
        <xsd:restriction base="dms:Note">
          <xsd:maxLength value="255"/>
        </xsd:restriction>
      </xsd:simpleType>
    </xsd:element>
    <xsd:element name="_Flow_SignoffStatus" ma:index="16" nillable="true" ma:displayName="Sign-off status" ma:internalName="Sign_x002d_off_x0020_status">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3656f60-27ea-4f4c-865c-e98f0fe40ea8"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c48d98-c999-4eb6-b102-8f6f3bbb3bd5"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d571e8da-db13-4c63-b429-106e3add7984}" ma:internalName="TaxCatchAll" ma:showField="CatchAllData" ma:web="cac48d98-c999-4eb6-b102-8f6f3bbb3b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6D455D-052B-49D8-921E-8481E3F7D9CC}">
  <ds:schemaRefs>
    <ds:schemaRef ds:uri="cac48d98-c999-4eb6-b102-8f6f3bbb3bd5"/>
    <ds:schemaRef ds:uri="http://schemas.microsoft.com/office/2006/documentManagement/types"/>
    <ds:schemaRef ds:uri="http://www.w3.org/XML/1998/namespace"/>
    <ds:schemaRef ds:uri="http://purl.org/dc/elements/1.1/"/>
    <ds:schemaRef ds:uri="http://schemas.microsoft.com/office/2006/metadata/properties"/>
    <ds:schemaRef ds:uri="http://purl.org/dc/dcmitype/"/>
    <ds:schemaRef ds:uri="http://schemas.openxmlformats.org/package/2006/metadata/core-properties"/>
    <ds:schemaRef ds:uri="http://purl.org/dc/terms/"/>
    <ds:schemaRef ds:uri="http://schemas.microsoft.com/office/infopath/2007/PartnerControls"/>
    <ds:schemaRef ds:uri="e0c9f8c1-610e-4700-a838-48094ce785ac"/>
  </ds:schemaRefs>
</ds:datastoreItem>
</file>

<file path=customXml/itemProps2.xml><?xml version="1.0" encoding="utf-8"?>
<ds:datastoreItem xmlns:ds="http://schemas.openxmlformats.org/officeDocument/2006/customXml" ds:itemID="{B0E89F35-CA98-48AB-8D3C-955EC714522E}">
  <ds:schemaRefs>
    <ds:schemaRef ds:uri="cac48d98-c999-4eb6-b102-8f6f3bbb3bd5"/>
    <ds:schemaRef ds:uri="e0c9f8c1-610e-4700-a838-48094ce785a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688D3E1-DB36-46BC-946C-9EC15E5985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33</TotalTime>
  <Words>849</Words>
  <Application>Microsoft Office PowerPoint</Application>
  <PresentationFormat>A4 Paper (210x297 mm)</PresentationFormat>
  <Paragraphs>91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Thomas</dc:creator>
  <cp:lastModifiedBy>Hayley Barkley</cp:lastModifiedBy>
  <cp:revision>181</cp:revision>
  <dcterms:created xsi:type="dcterms:W3CDTF">2023-03-07T15:16:37Z</dcterms:created>
  <dcterms:modified xsi:type="dcterms:W3CDTF">2024-02-19T12:59:48Z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0x010100CD0CF9EE040A1948BAFAA0F1C632C58E</vt:lpwstr>
  </property>
  <property fmtid="{D5CDD505-2E9C-101B-9397-08002B2CF9AE}" pid="3" name="MediaServiceImageTags">
    <vt:lpwstr/>
  </property>
</Properties>
</file>